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38"/>
  </p:notesMasterIdLst>
  <p:handoutMasterIdLst>
    <p:handoutMasterId r:id="rId39"/>
  </p:handoutMasterIdLst>
  <p:sldIdLst>
    <p:sldId id="257" r:id="rId2"/>
    <p:sldId id="258" r:id="rId3"/>
    <p:sldId id="286" r:id="rId4"/>
    <p:sldId id="264" r:id="rId5"/>
    <p:sldId id="282" r:id="rId6"/>
    <p:sldId id="306" r:id="rId7"/>
    <p:sldId id="307" r:id="rId8"/>
    <p:sldId id="283" r:id="rId9"/>
    <p:sldId id="310" r:id="rId10"/>
    <p:sldId id="308" r:id="rId11"/>
    <p:sldId id="309" r:id="rId12"/>
    <p:sldId id="289" r:id="rId13"/>
    <p:sldId id="295" r:id="rId14"/>
    <p:sldId id="296" r:id="rId15"/>
    <p:sldId id="297" r:id="rId16"/>
    <p:sldId id="298" r:id="rId17"/>
    <p:sldId id="299" r:id="rId18"/>
    <p:sldId id="301" r:id="rId19"/>
    <p:sldId id="300" r:id="rId20"/>
    <p:sldId id="302" r:id="rId21"/>
    <p:sldId id="303" r:id="rId22"/>
    <p:sldId id="304" r:id="rId23"/>
    <p:sldId id="305" r:id="rId24"/>
    <p:sldId id="287" r:id="rId25"/>
    <p:sldId id="288" r:id="rId26"/>
    <p:sldId id="290" r:id="rId27"/>
    <p:sldId id="291" r:id="rId28"/>
    <p:sldId id="292" r:id="rId29"/>
    <p:sldId id="293" r:id="rId30"/>
    <p:sldId id="294" r:id="rId31"/>
    <p:sldId id="284" r:id="rId32"/>
    <p:sldId id="285" r:id="rId33"/>
    <p:sldId id="311" r:id="rId34"/>
    <p:sldId id="312" r:id="rId35"/>
    <p:sldId id="313" r:id="rId36"/>
    <p:sldId id="270"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74" autoAdjust="0"/>
    <p:restoredTop sz="85359" autoAdjust="0"/>
  </p:normalViewPr>
  <p:slideViewPr>
    <p:cSldViewPr snapToGrid="0" showGuides="1">
      <p:cViewPr varScale="1">
        <p:scale>
          <a:sx n="60" d="100"/>
          <a:sy n="60" d="100"/>
        </p:scale>
        <p:origin x="888" y="30"/>
      </p:cViewPr>
      <p:guideLst>
        <p:guide orient="horz" pos="2160"/>
        <p:guide pos="3841"/>
      </p:guideLst>
    </p:cSldViewPr>
  </p:slideViewPr>
  <p:notesTextViewPr>
    <p:cViewPr>
      <p:scale>
        <a:sx n="1" d="1"/>
        <a:sy n="1" d="1"/>
      </p:scale>
      <p:origin x="0" y="0"/>
    </p:cViewPr>
  </p:notesTextViewPr>
  <p:sorterViewPr>
    <p:cViewPr>
      <p:scale>
        <a:sx n="56" d="100"/>
        <a:sy n="56" d="100"/>
      </p:scale>
      <p:origin x="0" y="-288"/>
    </p:cViewPr>
  </p:sorterViewPr>
  <p:notesViewPr>
    <p:cSldViewPr snapToGrid="0" showGuides="1">
      <p:cViewPr varScale="1">
        <p:scale>
          <a:sx n="58" d="100"/>
          <a:sy n="58" d="100"/>
        </p:scale>
        <p:origin x="2309"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06BED9-D523-45A7-B804-CC8755E2DD38}" type="doc">
      <dgm:prSet loTypeId="urn:microsoft.com/office/officeart/2005/8/layout/venn1" loCatId="relationship" qsTypeId="urn:microsoft.com/office/officeart/2005/8/quickstyle/simple1" qsCatId="simple" csTypeId="urn:microsoft.com/office/officeart/2005/8/colors/accent1_2" csCatId="accent1" phldr="1"/>
      <dgm:spPr/>
    </dgm:pt>
    <dgm:pt modelId="{64D394F8-3378-4EEC-899A-9C2E8D9F79B9}">
      <dgm:prSet phldrT="[Text]"/>
      <dgm:spPr>
        <a:solidFill>
          <a:schemeClr val="accent1">
            <a:lumMod val="40000"/>
            <a:lumOff val="60000"/>
          </a:schemeClr>
        </a:solidFill>
      </dgm:spPr>
      <dgm:t>
        <a:bodyPr/>
        <a:lstStyle/>
        <a:p>
          <a:r>
            <a:rPr lang="en-IN" dirty="0"/>
            <a:t>Dynamic Programming</a:t>
          </a:r>
        </a:p>
      </dgm:t>
    </dgm:pt>
    <dgm:pt modelId="{0EF79F2E-1E28-4AD2-A87D-EEA091F88BD9}" type="parTrans" cxnId="{5051DA3B-6067-4E40-9C44-4C5FBC6BCC07}">
      <dgm:prSet/>
      <dgm:spPr/>
      <dgm:t>
        <a:bodyPr/>
        <a:lstStyle/>
        <a:p>
          <a:endParaRPr lang="en-IN"/>
        </a:p>
      </dgm:t>
    </dgm:pt>
    <dgm:pt modelId="{46FAF035-CCCD-4EC8-8D92-66D9431FDF84}" type="sibTrans" cxnId="{5051DA3B-6067-4E40-9C44-4C5FBC6BCC07}">
      <dgm:prSet/>
      <dgm:spPr/>
      <dgm:t>
        <a:bodyPr/>
        <a:lstStyle/>
        <a:p>
          <a:endParaRPr lang="en-IN"/>
        </a:p>
      </dgm:t>
    </dgm:pt>
    <dgm:pt modelId="{D69DE3D0-0C60-4080-AF81-758AE571D2EE}">
      <dgm:prSet phldrT="[Text]"/>
      <dgm:spPr>
        <a:solidFill>
          <a:schemeClr val="accent3">
            <a:lumMod val="40000"/>
            <a:lumOff val="60000"/>
          </a:schemeClr>
        </a:solidFill>
      </dgm:spPr>
      <dgm:t>
        <a:bodyPr/>
        <a:lstStyle/>
        <a:p>
          <a:r>
            <a:rPr lang="en-IN" dirty="0"/>
            <a:t>Power System Optimization</a:t>
          </a:r>
        </a:p>
      </dgm:t>
    </dgm:pt>
    <dgm:pt modelId="{BC1F5E32-520B-4F56-8D5A-C30FC1F2AA68}" type="parTrans" cxnId="{C9DBF81E-A206-4BF6-A05F-6EC5E3E7FB1F}">
      <dgm:prSet/>
      <dgm:spPr/>
      <dgm:t>
        <a:bodyPr/>
        <a:lstStyle/>
        <a:p>
          <a:endParaRPr lang="en-IN"/>
        </a:p>
      </dgm:t>
    </dgm:pt>
    <dgm:pt modelId="{48E51284-4153-4FAB-8A76-A96E6BB500A2}" type="sibTrans" cxnId="{C9DBF81E-A206-4BF6-A05F-6EC5E3E7FB1F}">
      <dgm:prSet/>
      <dgm:spPr/>
      <dgm:t>
        <a:bodyPr/>
        <a:lstStyle/>
        <a:p>
          <a:endParaRPr lang="en-IN"/>
        </a:p>
      </dgm:t>
    </dgm:pt>
    <dgm:pt modelId="{B6683527-21EC-467C-A8CD-F5BE220E9424}">
      <dgm:prSet phldrT="[Text]"/>
      <dgm:spPr>
        <a:solidFill>
          <a:schemeClr val="accent6">
            <a:lumMod val="40000"/>
            <a:lumOff val="60000"/>
            <a:alpha val="50000"/>
          </a:schemeClr>
        </a:solidFill>
      </dgm:spPr>
      <dgm:t>
        <a:bodyPr/>
        <a:lstStyle/>
        <a:p>
          <a:r>
            <a:rPr lang="en-IN" dirty="0"/>
            <a:t>Discrete Optimal Control Problem</a:t>
          </a:r>
        </a:p>
      </dgm:t>
    </dgm:pt>
    <dgm:pt modelId="{572658E8-1AC2-46A8-91D0-F590ACA3502B}" type="parTrans" cxnId="{1D01D8C6-5712-4659-82B2-967D7E4A2CDF}">
      <dgm:prSet/>
      <dgm:spPr/>
      <dgm:t>
        <a:bodyPr/>
        <a:lstStyle/>
        <a:p>
          <a:endParaRPr lang="en-IN"/>
        </a:p>
      </dgm:t>
    </dgm:pt>
    <dgm:pt modelId="{D71AB740-6219-4834-A294-EB00B032D9F7}" type="sibTrans" cxnId="{1D01D8C6-5712-4659-82B2-967D7E4A2CDF}">
      <dgm:prSet/>
      <dgm:spPr/>
      <dgm:t>
        <a:bodyPr/>
        <a:lstStyle/>
        <a:p>
          <a:endParaRPr lang="en-IN"/>
        </a:p>
      </dgm:t>
    </dgm:pt>
    <dgm:pt modelId="{D93EA60D-1369-41E8-8E66-52EE9CB33D52}" type="pres">
      <dgm:prSet presAssocID="{9406BED9-D523-45A7-B804-CC8755E2DD38}" presName="compositeShape" presStyleCnt="0">
        <dgm:presLayoutVars>
          <dgm:chMax val="7"/>
          <dgm:dir/>
          <dgm:resizeHandles val="exact"/>
        </dgm:presLayoutVars>
      </dgm:prSet>
      <dgm:spPr/>
    </dgm:pt>
    <dgm:pt modelId="{88925C7E-82D1-40F4-94B5-0E0F75FA810F}" type="pres">
      <dgm:prSet presAssocID="{64D394F8-3378-4EEC-899A-9C2E8D9F79B9}" presName="circ1" presStyleLbl="vennNode1" presStyleIdx="0" presStyleCnt="3"/>
      <dgm:spPr/>
    </dgm:pt>
    <dgm:pt modelId="{9BA5107E-187E-45BA-BD76-22D39CEC8283}" type="pres">
      <dgm:prSet presAssocID="{64D394F8-3378-4EEC-899A-9C2E8D9F79B9}" presName="circ1Tx" presStyleLbl="revTx" presStyleIdx="0" presStyleCnt="0">
        <dgm:presLayoutVars>
          <dgm:chMax val="0"/>
          <dgm:chPref val="0"/>
          <dgm:bulletEnabled val="1"/>
        </dgm:presLayoutVars>
      </dgm:prSet>
      <dgm:spPr/>
    </dgm:pt>
    <dgm:pt modelId="{154CF704-E3C1-4A6A-9756-62C518DF2099}" type="pres">
      <dgm:prSet presAssocID="{D69DE3D0-0C60-4080-AF81-758AE571D2EE}" presName="circ2" presStyleLbl="vennNode1" presStyleIdx="1" presStyleCnt="3"/>
      <dgm:spPr/>
    </dgm:pt>
    <dgm:pt modelId="{09C8862B-CF3D-4E54-BB1B-4412D53EE643}" type="pres">
      <dgm:prSet presAssocID="{D69DE3D0-0C60-4080-AF81-758AE571D2EE}" presName="circ2Tx" presStyleLbl="revTx" presStyleIdx="0" presStyleCnt="0">
        <dgm:presLayoutVars>
          <dgm:chMax val="0"/>
          <dgm:chPref val="0"/>
          <dgm:bulletEnabled val="1"/>
        </dgm:presLayoutVars>
      </dgm:prSet>
      <dgm:spPr/>
    </dgm:pt>
    <dgm:pt modelId="{1144B4A0-9461-4B6A-86E7-E47879DB5545}" type="pres">
      <dgm:prSet presAssocID="{B6683527-21EC-467C-A8CD-F5BE220E9424}" presName="circ3" presStyleLbl="vennNode1" presStyleIdx="2" presStyleCnt="3"/>
      <dgm:spPr/>
    </dgm:pt>
    <dgm:pt modelId="{6C216BCE-A2E5-478F-8F02-A3343E6824D9}" type="pres">
      <dgm:prSet presAssocID="{B6683527-21EC-467C-A8CD-F5BE220E9424}" presName="circ3Tx" presStyleLbl="revTx" presStyleIdx="0" presStyleCnt="0">
        <dgm:presLayoutVars>
          <dgm:chMax val="0"/>
          <dgm:chPref val="0"/>
          <dgm:bulletEnabled val="1"/>
        </dgm:presLayoutVars>
      </dgm:prSet>
      <dgm:spPr/>
    </dgm:pt>
  </dgm:ptLst>
  <dgm:cxnLst>
    <dgm:cxn modelId="{5E83D315-67E0-4D58-AC89-FC26D171ED7B}" type="presOf" srcId="{B6683527-21EC-467C-A8CD-F5BE220E9424}" destId="{1144B4A0-9461-4B6A-86E7-E47879DB5545}" srcOrd="0" destOrd="0" presId="urn:microsoft.com/office/officeart/2005/8/layout/venn1"/>
    <dgm:cxn modelId="{C9DBF81E-A206-4BF6-A05F-6EC5E3E7FB1F}" srcId="{9406BED9-D523-45A7-B804-CC8755E2DD38}" destId="{D69DE3D0-0C60-4080-AF81-758AE571D2EE}" srcOrd="1" destOrd="0" parTransId="{BC1F5E32-520B-4F56-8D5A-C30FC1F2AA68}" sibTransId="{48E51284-4153-4FAB-8A76-A96E6BB500A2}"/>
    <dgm:cxn modelId="{5051DA3B-6067-4E40-9C44-4C5FBC6BCC07}" srcId="{9406BED9-D523-45A7-B804-CC8755E2DD38}" destId="{64D394F8-3378-4EEC-899A-9C2E8D9F79B9}" srcOrd="0" destOrd="0" parTransId="{0EF79F2E-1E28-4AD2-A87D-EEA091F88BD9}" sibTransId="{46FAF035-CCCD-4EC8-8D92-66D9431FDF84}"/>
    <dgm:cxn modelId="{3C644C64-DE7F-434F-9FE7-745A0B014C89}" type="presOf" srcId="{64D394F8-3378-4EEC-899A-9C2E8D9F79B9}" destId="{9BA5107E-187E-45BA-BD76-22D39CEC8283}" srcOrd="1" destOrd="0" presId="urn:microsoft.com/office/officeart/2005/8/layout/venn1"/>
    <dgm:cxn modelId="{18EC6E55-5D1F-428F-AB18-5E771637F9CB}" type="presOf" srcId="{B6683527-21EC-467C-A8CD-F5BE220E9424}" destId="{6C216BCE-A2E5-478F-8F02-A3343E6824D9}" srcOrd="1" destOrd="0" presId="urn:microsoft.com/office/officeart/2005/8/layout/venn1"/>
    <dgm:cxn modelId="{65329582-CC6B-4729-96B5-B95531146275}" type="presOf" srcId="{9406BED9-D523-45A7-B804-CC8755E2DD38}" destId="{D93EA60D-1369-41E8-8E66-52EE9CB33D52}" srcOrd="0" destOrd="0" presId="urn:microsoft.com/office/officeart/2005/8/layout/venn1"/>
    <dgm:cxn modelId="{ACD8CD9E-8073-4660-B7C5-59B623E07FEE}" type="presOf" srcId="{64D394F8-3378-4EEC-899A-9C2E8D9F79B9}" destId="{88925C7E-82D1-40F4-94B5-0E0F75FA810F}" srcOrd="0" destOrd="0" presId="urn:microsoft.com/office/officeart/2005/8/layout/venn1"/>
    <dgm:cxn modelId="{1D01D8C6-5712-4659-82B2-967D7E4A2CDF}" srcId="{9406BED9-D523-45A7-B804-CC8755E2DD38}" destId="{B6683527-21EC-467C-A8CD-F5BE220E9424}" srcOrd="2" destOrd="0" parTransId="{572658E8-1AC2-46A8-91D0-F590ACA3502B}" sibTransId="{D71AB740-6219-4834-A294-EB00B032D9F7}"/>
    <dgm:cxn modelId="{2EB5CEE6-B970-428F-8E90-3F2B72C12B56}" type="presOf" srcId="{D69DE3D0-0C60-4080-AF81-758AE571D2EE}" destId="{154CF704-E3C1-4A6A-9756-62C518DF2099}" srcOrd="0" destOrd="0" presId="urn:microsoft.com/office/officeart/2005/8/layout/venn1"/>
    <dgm:cxn modelId="{F69836E9-581C-487F-A778-C9AFA95151EF}" type="presOf" srcId="{D69DE3D0-0C60-4080-AF81-758AE571D2EE}" destId="{09C8862B-CF3D-4E54-BB1B-4412D53EE643}" srcOrd="1" destOrd="0" presId="urn:microsoft.com/office/officeart/2005/8/layout/venn1"/>
    <dgm:cxn modelId="{2F0E7D24-7EB5-4E5B-9A15-4673D67D6317}" type="presParOf" srcId="{D93EA60D-1369-41E8-8E66-52EE9CB33D52}" destId="{88925C7E-82D1-40F4-94B5-0E0F75FA810F}" srcOrd="0" destOrd="0" presId="urn:microsoft.com/office/officeart/2005/8/layout/venn1"/>
    <dgm:cxn modelId="{A1C63874-04D3-43A1-BC5E-3472712C3C4C}" type="presParOf" srcId="{D93EA60D-1369-41E8-8E66-52EE9CB33D52}" destId="{9BA5107E-187E-45BA-BD76-22D39CEC8283}" srcOrd="1" destOrd="0" presId="urn:microsoft.com/office/officeart/2005/8/layout/venn1"/>
    <dgm:cxn modelId="{128312E6-9E5E-4E62-9962-0BAB26FB6C8D}" type="presParOf" srcId="{D93EA60D-1369-41E8-8E66-52EE9CB33D52}" destId="{154CF704-E3C1-4A6A-9756-62C518DF2099}" srcOrd="2" destOrd="0" presId="urn:microsoft.com/office/officeart/2005/8/layout/venn1"/>
    <dgm:cxn modelId="{24C35A8A-6A36-46E2-8D58-E0C93AB31C78}" type="presParOf" srcId="{D93EA60D-1369-41E8-8E66-52EE9CB33D52}" destId="{09C8862B-CF3D-4E54-BB1B-4412D53EE643}" srcOrd="3" destOrd="0" presId="urn:microsoft.com/office/officeart/2005/8/layout/venn1"/>
    <dgm:cxn modelId="{32EF0E34-ADAE-45D5-8464-20E3358A8761}" type="presParOf" srcId="{D93EA60D-1369-41E8-8E66-52EE9CB33D52}" destId="{1144B4A0-9461-4B6A-86E7-E47879DB5545}" srcOrd="4" destOrd="0" presId="urn:microsoft.com/office/officeart/2005/8/layout/venn1"/>
    <dgm:cxn modelId="{488E4D58-F3DC-4C60-8CC2-8DB12486FFC4}" type="presParOf" srcId="{D93EA60D-1369-41E8-8E66-52EE9CB33D52}" destId="{6C216BCE-A2E5-478F-8F02-A3343E6824D9}"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925C7E-82D1-40F4-94B5-0E0F75FA810F}">
      <dsp:nvSpPr>
        <dsp:cNvPr id="0" name=""/>
        <dsp:cNvSpPr/>
      </dsp:nvSpPr>
      <dsp:spPr>
        <a:xfrm>
          <a:off x="3654775" y="78710"/>
          <a:ext cx="3778102" cy="3778102"/>
        </a:xfrm>
        <a:prstGeom prst="ellipse">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r>
            <a:rPr lang="en-IN" sz="3200" kern="1200" dirty="0"/>
            <a:t>Dynamic Programming</a:t>
          </a:r>
        </a:p>
      </dsp:txBody>
      <dsp:txXfrm>
        <a:off x="4158522" y="739878"/>
        <a:ext cx="2770608" cy="1700145"/>
      </dsp:txXfrm>
    </dsp:sp>
    <dsp:sp modelId="{154CF704-E3C1-4A6A-9756-62C518DF2099}">
      <dsp:nvSpPr>
        <dsp:cNvPr id="0" name=""/>
        <dsp:cNvSpPr/>
      </dsp:nvSpPr>
      <dsp:spPr>
        <a:xfrm>
          <a:off x="5018040" y="2440024"/>
          <a:ext cx="3778102" cy="3778102"/>
        </a:xfrm>
        <a:prstGeom prst="ellipse">
          <a:avLst/>
        </a:prstGeom>
        <a:solidFill>
          <a:schemeClr val="accent3">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r>
            <a:rPr lang="en-IN" sz="3200" kern="1200" dirty="0"/>
            <a:t>Power System Optimization</a:t>
          </a:r>
        </a:p>
      </dsp:txBody>
      <dsp:txXfrm>
        <a:off x="6173510" y="3416034"/>
        <a:ext cx="2266861" cy="2077956"/>
      </dsp:txXfrm>
    </dsp:sp>
    <dsp:sp modelId="{1144B4A0-9461-4B6A-86E7-E47879DB5545}">
      <dsp:nvSpPr>
        <dsp:cNvPr id="0" name=""/>
        <dsp:cNvSpPr/>
      </dsp:nvSpPr>
      <dsp:spPr>
        <a:xfrm>
          <a:off x="2291510" y="2440024"/>
          <a:ext cx="3778102" cy="3778102"/>
        </a:xfrm>
        <a:prstGeom prst="ellipse">
          <a:avLst/>
        </a:prstGeom>
        <a:solidFill>
          <a:schemeClr val="accent6">
            <a:lumMod val="40000"/>
            <a:lumOff val="60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r>
            <a:rPr lang="en-IN" sz="3200" kern="1200" dirty="0"/>
            <a:t>Discrete Optimal Control Problem</a:t>
          </a:r>
        </a:p>
      </dsp:txBody>
      <dsp:txXfrm>
        <a:off x="2647281" y="3416034"/>
        <a:ext cx="2266861" cy="2077956"/>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F007295-A262-4B4C-B3B9-A5147EDA213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8440C5D-AF0B-4D35-87E2-31586FE763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42D976-EE9F-4D81-93B4-309048736BC3}" type="datetimeFigureOut">
              <a:rPr lang="en-US" smtClean="0"/>
              <a:t>5/22/2023</a:t>
            </a:fld>
            <a:endParaRPr lang="en-US"/>
          </a:p>
        </p:txBody>
      </p:sp>
      <p:sp>
        <p:nvSpPr>
          <p:cNvPr id="4" name="Footer Placeholder 3">
            <a:extLst>
              <a:ext uri="{FF2B5EF4-FFF2-40B4-BE49-F238E27FC236}">
                <a16:creationId xmlns:a16="http://schemas.microsoft.com/office/drawing/2014/main" id="{076E2C2C-8523-4618-A980-A47A4BE03C9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426EBE-7AF6-4EEA-A555-9CC10FE10A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EB6B82-8D0B-4843-8350-0C677FAF726C}" type="slidenum">
              <a:rPr lang="en-US" smtClean="0"/>
              <a:t>‹#›</a:t>
            </a:fld>
            <a:endParaRPr lang="en-US"/>
          </a:p>
        </p:txBody>
      </p:sp>
    </p:spTree>
    <p:extLst>
      <p:ext uri="{BB962C8B-B14F-4D97-AF65-F5344CB8AC3E}">
        <p14:creationId xmlns:p14="http://schemas.microsoft.com/office/powerpoint/2010/main" val="18981201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CB9D09-B8C5-4B94-B5DC-AF4ED464E025}" type="datetimeFigureOut">
              <a:rPr lang="en-US" smtClean="0"/>
              <a:t>5/22/2023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448395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CEC689-B63F-4B6D-AF6D-31DA368AC821}" type="slidenum">
              <a:rPr lang="en-US" smtClean="0"/>
              <a:t>‹#›</a:t>
            </a:fld>
            <a:endParaRPr lang="en-US"/>
          </a:p>
        </p:txBody>
      </p:sp>
    </p:spTree>
    <p:extLst>
      <p:ext uri="{BB962C8B-B14F-4D97-AF65-F5344CB8AC3E}">
        <p14:creationId xmlns:p14="http://schemas.microsoft.com/office/powerpoint/2010/main" val="2359136600"/>
      </p:ext>
    </p:extLst>
  </p:cSld>
  <p:clrMap bg1="lt1" tx1="dk1" bg2="lt2" tx2="dk2" accent1="accent1" accent2="accent2" accent3="accent3" accent4="accent4" accent5="accent5" accent6="accent6" hlink="hlink" folHlink="folHlink"/>
  <p:notesStyle>
    <a:lvl1pPr marL="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2286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2pPr>
    <a:lvl3pPr marL="4572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3pPr>
    <a:lvl4pPr marL="6858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4pPr>
    <a:lvl5pPr marL="9144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to hit the </a:t>
            </a:r>
            <a:r>
              <a:rPr lang="en-US" b="1" dirty="0"/>
              <a:t>reset</a:t>
            </a:r>
            <a:r>
              <a:rPr lang="en-US" dirty="0"/>
              <a:t> button to make sure all the page elements react properly.</a:t>
            </a:r>
          </a:p>
          <a:p>
            <a:r>
              <a:rPr lang="en-US" dirty="0"/>
              <a:t>There are 20 different layouts that you can choose from. </a:t>
            </a:r>
          </a:p>
        </p:txBody>
      </p:sp>
      <p:sp>
        <p:nvSpPr>
          <p:cNvPr id="4" name="Slide Number Placeholder 3"/>
          <p:cNvSpPr>
            <a:spLocks noGrp="1"/>
          </p:cNvSpPr>
          <p:nvPr>
            <p:ph type="sldNum" sz="quarter" idx="5"/>
          </p:nvPr>
        </p:nvSpPr>
        <p:spPr/>
        <p:txBody>
          <a:bodyPr/>
          <a:lstStyle/>
          <a:p>
            <a:fld id="{85CEC689-B63F-4B6D-AF6D-31DA368AC821}" type="slidenum">
              <a:rPr lang="en-US" smtClean="0"/>
              <a:t>1</a:t>
            </a:fld>
            <a:endParaRPr lang="en-US"/>
          </a:p>
        </p:txBody>
      </p:sp>
    </p:spTree>
    <p:extLst>
      <p:ext uri="{BB962C8B-B14F-4D97-AF65-F5344CB8AC3E}">
        <p14:creationId xmlns:p14="http://schemas.microsoft.com/office/powerpoint/2010/main" val="7836348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B6568F7F-F0E0-46D0-960B-58B753B9B0C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0475" y="3005573"/>
            <a:ext cx="12111050" cy="3823399"/>
          </a:xfrm>
          <a:prstGeom prst="rect">
            <a:avLst/>
          </a:prstGeom>
        </p:spPr>
      </p:pic>
      <p:sp>
        <p:nvSpPr>
          <p:cNvPr id="2" name="Title 1"/>
          <p:cNvSpPr>
            <a:spLocks noGrp="1"/>
          </p:cNvSpPr>
          <p:nvPr>
            <p:ph type="ctrTitle"/>
          </p:nvPr>
        </p:nvSpPr>
        <p:spPr>
          <a:xfrm>
            <a:off x="1524000" y="2488845"/>
            <a:ext cx="9144000" cy="1675397"/>
          </a:xfrm>
        </p:spPr>
        <p:txBody>
          <a:bodyPr anchor="b" anchorCtr="1">
            <a:noAutofit/>
          </a:bodyPr>
          <a:lstStyle>
            <a:lvl1pPr algn="ctr">
              <a:defRPr sz="4800" b="1">
                <a:solidFill>
                  <a:schemeClr val="bg1"/>
                </a:solidFill>
                <a:latin typeface="Corbel" panose="020B0503020204020204" pitchFamily="34" charset="0"/>
              </a:defRPr>
            </a:lvl1pPr>
          </a:lstStyle>
          <a:p>
            <a:r>
              <a:rPr lang="en-US" dirty="0"/>
              <a:t>Click to edit Master title style</a:t>
            </a:r>
          </a:p>
        </p:txBody>
      </p:sp>
      <p:sp>
        <p:nvSpPr>
          <p:cNvPr id="3" name="Subtitle 2"/>
          <p:cNvSpPr>
            <a:spLocks noGrp="1"/>
          </p:cNvSpPr>
          <p:nvPr>
            <p:ph type="subTitle" idx="1"/>
          </p:nvPr>
        </p:nvSpPr>
        <p:spPr>
          <a:xfrm>
            <a:off x="1524000" y="4521121"/>
            <a:ext cx="9144000" cy="1614337"/>
          </a:xfrm>
        </p:spPr>
        <p:txBody>
          <a:bodyPr anchor="t" anchorCtr="1">
            <a:noAutofit/>
          </a:bodyPr>
          <a:lstStyle>
            <a:lvl1pPr marL="0" indent="0" algn="l">
              <a:buNone/>
              <a:defRPr sz="3200">
                <a:solidFill>
                  <a:schemeClr val="bg1">
                    <a:lumMod val="85000"/>
                  </a:schemeClr>
                </a:solidFill>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Graphic 7">
            <a:extLst>
              <a:ext uri="{FF2B5EF4-FFF2-40B4-BE49-F238E27FC236}">
                <a16:creationId xmlns:a16="http://schemas.microsoft.com/office/drawing/2014/main" id="{A2C8390F-A1CB-4DC5-B007-5E142B78087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038725" y="523835"/>
            <a:ext cx="2114550" cy="1357313"/>
          </a:xfrm>
          <a:prstGeom prst="rect">
            <a:avLst/>
          </a:prstGeom>
        </p:spPr>
      </p:pic>
    </p:spTree>
    <p:extLst>
      <p:ext uri="{BB962C8B-B14F-4D97-AF65-F5344CB8AC3E}">
        <p14:creationId xmlns:p14="http://schemas.microsoft.com/office/powerpoint/2010/main" val="710588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50E9-59E0-4B05-B3E0-ABA1A45FB5AF}"/>
              </a:ext>
            </a:extLst>
          </p:cNvPr>
          <p:cNvSpPr>
            <a:spLocks noGrp="1"/>
          </p:cNvSpPr>
          <p:nvPr>
            <p:ph type="title"/>
          </p:nvPr>
        </p:nvSpPr>
        <p:spPr>
          <a:xfrm>
            <a:off x="0" y="0"/>
            <a:ext cx="12192000" cy="1615440"/>
          </a:xfrm>
          <a:gradFill>
            <a:gsLst>
              <a:gs pos="0">
                <a:schemeClr val="tx1">
                  <a:alpha val="90000"/>
                </a:schemeClr>
              </a:gs>
              <a:gs pos="100000">
                <a:schemeClr val="tx1">
                  <a:alpha val="0"/>
                </a:schemeClr>
              </a:gs>
            </a:gsLst>
            <a:lin ang="5400000" scaled="1"/>
          </a:gradFill>
        </p:spPr>
        <p:txBody>
          <a:bodyPr vert="horz" lIns="0" tIns="0" rIns="0" bIns="0" rtlCol="0" anchor="b" anchorCtr="1">
            <a:noAutofit/>
          </a:bodyPr>
          <a:lstStyle>
            <a:lvl1pPr algn="ctr">
              <a:defRPr lang="en-US">
                <a:effectLst>
                  <a:outerShdw blurRad="38100" dist="38100" dir="2700000" algn="tl">
                    <a:srgbClr val="000000">
                      <a:alpha val="43137"/>
                    </a:srgbClr>
                  </a:outerShdw>
                </a:effectLst>
              </a:defRPr>
            </a:lvl1pPr>
          </a:lstStyle>
          <a:p>
            <a:pPr lvl="0"/>
            <a:r>
              <a:rPr lang="en-US" dirty="0"/>
              <a:t>Click to edit Master title style</a:t>
            </a:r>
          </a:p>
        </p:txBody>
      </p:sp>
      <p:pic>
        <p:nvPicPr>
          <p:cNvPr id="7" name="Graphic 6">
            <a:extLst>
              <a:ext uri="{FF2B5EF4-FFF2-40B4-BE49-F238E27FC236}">
                <a16:creationId xmlns:a16="http://schemas.microsoft.com/office/drawing/2014/main" id="{42350DD2-B0BA-4A3D-B161-3329E6CA5B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121" y="3024553"/>
            <a:ext cx="12142879" cy="3833447"/>
          </a:xfrm>
          <a:prstGeom prst="rect">
            <a:avLst/>
          </a:prstGeom>
        </p:spPr>
      </p:pic>
    </p:spTree>
    <p:extLst>
      <p:ext uri="{BB962C8B-B14F-4D97-AF65-F5344CB8AC3E}">
        <p14:creationId xmlns:p14="http://schemas.microsoft.com/office/powerpoint/2010/main" val="1124899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5">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3272F5B-D06F-45C3-93C0-97C922F20BB9}"/>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B57F82EF-FC63-4372-AB7B-6B10958C84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627807"/>
            <a:ext cx="7171757" cy="1272756"/>
          </a:xfrm>
        </p:spPr>
        <p:txBody>
          <a:bodyPr anchor="b" anchorCtr="0"/>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2469732"/>
            <a:ext cx="5264150" cy="4041599"/>
          </a:xfrm>
        </p:spPr>
        <p:txBody>
          <a:bodyPr anchor="t" anchorCtr="0"/>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dirty="0"/>
              <a:t>Click to edit Master text styles</a:t>
            </a:r>
          </a:p>
        </p:txBody>
      </p:sp>
      <p:sp>
        <p:nvSpPr>
          <p:cNvPr id="6" name="Rectangle 5">
            <a:extLst>
              <a:ext uri="{FF2B5EF4-FFF2-40B4-BE49-F238E27FC236}">
                <a16:creationId xmlns:a16="http://schemas.microsoft.com/office/drawing/2014/main" id="{94B28314-F229-4CEA-A701-B213BBC99594}"/>
              </a:ext>
            </a:extLst>
          </p:cNvPr>
          <p:cNvSpPr/>
          <p:nvPr userDrawn="1"/>
        </p:nvSpPr>
        <p:spPr>
          <a:xfrm>
            <a:off x="1079404" y="2076477"/>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411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1447034"/>
            <a:ext cx="5092819" cy="1107996"/>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3124200"/>
            <a:ext cx="5093451" cy="340360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dirty="0"/>
              <a:t>Click to edit Master text styles</a:t>
            </a:r>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591719" y="293914"/>
            <a:ext cx="5600281" cy="4509198"/>
          </a:xfrm>
          <a:pattFill prst="pct5">
            <a:fgClr>
              <a:schemeClr val="bg1"/>
            </a:fgClr>
            <a:bgClr>
              <a:schemeClr val="tx1"/>
            </a:bgClr>
          </a:pattFill>
        </p:spPr>
        <p:txBody>
          <a:bodyPr vert="horz" lIns="0" tIns="0" rIns="0" bIns="0" rtlCol="0" anchor="t" anchorCtr="1">
            <a:noAutofit/>
          </a:bodyPr>
          <a:lstStyle>
            <a:lvl1pPr>
              <a:defRPr lang="en-US" dirty="0"/>
            </a:lvl1pPr>
          </a:lstStyle>
          <a:p>
            <a:pPr lvl="0"/>
            <a:endParaRPr lang="en-US" dirty="0"/>
          </a:p>
        </p:txBody>
      </p:sp>
      <p:sp>
        <p:nvSpPr>
          <p:cNvPr id="9" name="Rectangle 8">
            <a:extLst>
              <a:ext uri="{FF2B5EF4-FFF2-40B4-BE49-F238E27FC236}">
                <a16:creationId xmlns:a16="http://schemas.microsoft.com/office/drawing/2014/main" id="{3D571182-5020-4745-9218-F3F68CAA33C0}"/>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5592F32-237F-433F-A66B-F68823AD6134}"/>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86CF5785-03AD-4729-9F73-AA1A767774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17894430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7DF516-0E78-41C8-BC02-43AF6CBB745A}"/>
              </a:ext>
            </a:extLst>
          </p:cNvPr>
          <p:cNvCxnSpPr>
            <a:cxnSpLocks/>
          </p:cNvCxnSpPr>
          <p:nvPr userDrawn="1"/>
        </p:nvCxnSpPr>
        <p:spPr>
          <a:xfrm>
            <a:off x="979494" y="2585191"/>
            <a:ext cx="537721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32588617-F174-4DF0-AB82-D24FA236E694}"/>
              </a:ext>
            </a:extLst>
          </p:cNvPr>
          <p:cNvSpPr>
            <a:spLocks noGrp="1"/>
          </p:cNvSpPr>
          <p:nvPr>
            <p:ph type="pic" sz="quarter" idx="14"/>
          </p:nvPr>
        </p:nvSpPr>
        <p:spPr>
          <a:xfrm>
            <a:off x="0" y="0"/>
            <a:ext cx="12192000" cy="3002509"/>
          </a:xfrm>
          <a:custGeom>
            <a:avLst/>
            <a:gdLst>
              <a:gd name="connsiteX0" fmla="*/ 0 w 12192000"/>
              <a:gd name="connsiteY0" fmla="*/ 0 h 3002509"/>
              <a:gd name="connsiteX1" fmla="*/ 874207 w 12192000"/>
              <a:gd name="connsiteY1" fmla="*/ 0 h 3002509"/>
              <a:gd name="connsiteX2" fmla="*/ 874207 w 12192000"/>
              <a:gd name="connsiteY2" fmla="*/ 2 h 3002509"/>
              <a:gd name="connsiteX3" fmla="*/ 10420141 w 12192000"/>
              <a:gd name="connsiteY3" fmla="*/ 2 h 3002509"/>
              <a:gd name="connsiteX4" fmla="*/ 10420141 w 12192000"/>
              <a:gd name="connsiteY4" fmla="*/ 0 h 3002509"/>
              <a:gd name="connsiteX5" fmla="*/ 12192000 w 12192000"/>
              <a:gd name="connsiteY5" fmla="*/ 0 h 3002509"/>
              <a:gd name="connsiteX6" fmla="*/ 12192000 w 12192000"/>
              <a:gd name="connsiteY6" fmla="*/ 3002509 h 3002509"/>
              <a:gd name="connsiteX7" fmla="*/ 11629298 w 12192000"/>
              <a:gd name="connsiteY7" fmla="*/ 3002509 h 3002509"/>
              <a:gd name="connsiteX8" fmla="*/ 10420141 w 12192000"/>
              <a:gd name="connsiteY8" fmla="*/ 3002509 h 3002509"/>
              <a:gd name="connsiteX9" fmla="*/ 6356712 w 12192000"/>
              <a:gd name="connsiteY9" fmla="*/ 3002509 h 3002509"/>
              <a:gd name="connsiteX10" fmla="*/ 6356712 w 12192000"/>
              <a:gd name="connsiteY10" fmla="*/ 2565780 h 3002509"/>
              <a:gd name="connsiteX11" fmla="*/ 979494 w 12192000"/>
              <a:gd name="connsiteY11" fmla="*/ 2565780 h 3002509"/>
              <a:gd name="connsiteX12" fmla="*/ 979494 w 12192000"/>
              <a:gd name="connsiteY12" fmla="*/ 3002509 h 3002509"/>
              <a:gd name="connsiteX13" fmla="*/ 874207 w 12192000"/>
              <a:gd name="connsiteY13" fmla="*/ 3002509 h 3002509"/>
              <a:gd name="connsiteX14" fmla="*/ 488176 w 12192000"/>
              <a:gd name="connsiteY14" fmla="*/ 3002509 h 3002509"/>
              <a:gd name="connsiteX15" fmla="*/ 0 w 12192000"/>
              <a:gd name="connsiteY15" fmla="*/ 3002509 h 300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3002509">
                <a:moveTo>
                  <a:pt x="0" y="0"/>
                </a:moveTo>
                <a:lnTo>
                  <a:pt x="874207" y="0"/>
                </a:lnTo>
                <a:lnTo>
                  <a:pt x="874207" y="2"/>
                </a:lnTo>
                <a:lnTo>
                  <a:pt x="10420141" y="2"/>
                </a:lnTo>
                <a:lnTo>
                  <a:pt x="10420141" y="0"/>
                </a:lnTo>
                <a:lnTo>
                  <a:pt x="12192000" y="0"/>
                </a:lnTo>
                <a:lnTo>
                  <a:pt x="12192000" y="3002509"/>
                </a:lnTo>
                <a:lnTo>
                  <a:pt x="11629298" y="3002509"/>
                </a:lnTo>
                <a:lnTo>
                  <a:pt x="10420141" y="3002509"/>
                </a:lnTo>
                <a:lnTo>
                  <a:pt x="6356712" y="3002509"/>
                </a:lnTo>
                <a:lnTo>
                  <a:pt x="6356712" y="2565780"/>
                </a:lnTo>
                <a:lnTo>
                  <a:pt x="979494" y="2565780"/>
                </a:lnTo>
                <a:lnTo>
                  <a:pt x="979494" y="3002509"/>
                </a:lnTo>
                <a:lnTo>
                  <a:pt x="874207" y="3002509"/>
                </a:lnTo>
                <a:lnTo>
                  <a:pt x="488176" y="3002509"/>
                </a:lnTo>
                <a:lnTo>
                  <a:pt x="0" y="3002509"/>
                </a:lnTo>
                <a:close/>
              </a:path>
            </a:pathLst>
          </a:custGeom>
          <a:pattFill prst="pct90">
            <a:fgClr>
              <a:schemeClr val="tx1"/>
            </a:fgClr>
            <a:bgClr>
              <a:schemeClr val="bg1"/>
            </a:bgClr>
          </a:patt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218471" y="2825087"/>
            <a:ext cx="4892581" cy="794760"/>
          </a:xfrm>
        </p:spPr>
        <p:txBody>
          <a:bodyPr anchor="b" anchorCtr="0"/>
          <a:lstStyle>
            <a:lvl1pPr algn="l">
              <a:defRPr sz="2400"/>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231617" y="3893074"/>
            <a:ext cx="4872973" cy="272609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dirty="0"/>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979494" y="6766560"/>
            <a:ext cx="5377218" cy="91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842D1D0-12D7-4CD5-ABFE-D3A5E28E87D8}"/>
              </a:ext>
            </a:extLst>
          </p:cNvPr>
          <p:cNvSpPr/>
          <p:nvPr userDrawn="1"/>
        </p:nvSpPr>
        <p:spPr>
          <a:xfrm>
            <a:off x="1218471" y="3654238"/>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97373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72BC89-B507-4305-BFAA-84C0EE419D90}"/>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50DCB285-323D-448D-81EB-F995D412F6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578468" cy="1994392"/>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dirty="0"/>
              <a:t>Click to edit Master text styles</a:t>
            </a:r>
          </a:p>
        </p:txBody>
      </p:sp>
      <p:sp>
        <p:nvSpPr>
          <p:cNvPr id="5" name="Rectangle 4">
            <a:extLst>
              <a:ext uri="{FF2B5EF4-FFF2-40B4-BE49-F238E27FC236}">
                <a16:creationId xmlns:a16="http://schemas.microsoft.com/office/drawing/2014/main" id="{3E4050D4-C2CD-4683-9D0C-F093C6F31754}"/>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2261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9">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5DB35EE-3D5D-40C7-B409-133C0C4222B5}"/>
              </a:ext>
            </a:extLst>
          </p:cNvPr>
          <p:cNvGrpSpPr/>
          <p:nvPr userDrawn="1"/>
        </p:nvGrpSpPr>
        <p:grpSpPr>
          <a:xfrm>
            <a:off x="1003202" y="2426144"/>
            <a:ext cx="10187475" cy="1650561"/>
            <a:chOff x="1003202" y="2426144"/>
            <a:chExt cx="10187475" cy="1650561"/>
          </a:xfrm>
        </p:grpSpPr>
        <p:sp>
          <p:nvSpPr>
            <p:cNvPr id="5" name="Rectangle 4">
              <a:extLst>
                <a:ext uri="{FF2B5EF4-FFF2-40B4-BE49-F238E27FC236}">
                  <a16:creationId xmlns:a16="http://schemas.microsoft.com/office/drawing/2014/main" id="{3E4050D4-C2CD-4683-9D0C-F093C6F31754}"/>
                </a:ext>
              </a:extLst>
            </p:cNvPr>
            <p:cNvSpPr/>
            <p:nvPr userDrawn="1"/>
          </p:nvSpPr>
          <p:spPr>
            <a:xfrm>
              <a:off x="1079404" y="242614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4C368F23-436E-4B2B-B643-7AFE8BAEDCAA}"/>
                </a:ext>
              </a:extLst>
            </p:cNvPr>
            <p:cNvSpPr/>
            <p:nvPr/>
          </p:nvSpPr>
          <p:spPr>
            <a:xfrm>
              <a:off x="1003202" y="3124200"/>
              <a:ext cx="1157287" cy="952505"/>
            </a:xfrm>
            <a:custGeom>
              <a:avLst/>
              <a:gdLst>
                <a:gd name="connsiteX0" fmla="*/ 338098 w 1157287"/>
                <a:gd name="connsiteY0" fmla="*/ -14 h 952505"/>
                <a:gd name="connsiteX1" fmla="*/ 480973 w 1157287"/>
                <a:gd name="connsiteY1" fmla="*/ 114286 h 952505"/>
                <a:gd name="connsiteX2" fmla="*/ 199985 w 1157287"/>
                <a:gd name="connsiteY2" fmla="*/ 557199 h 952505"/>
                <a:gd name="connsiteX3" fmla="*/ 252373 w 1157287"/>
                <a:gd name="connsiteY3" fmla="*/ 547674 h 952505"/>
                <a:gd name="connsiteX4" fmla="*/ 442873 w 1157287"/>
                <a:gd name="connsiteY4" fmla="*/ 747699 h 952505"/>
                <a:gd name="connsiteX5" fmla="*/ 241144 w 1157287"/>
                <a:gd name="connsiteY5" fmla="*/ 952486 h 952505"/>
                <a:gd name="connsiteX6" fmla="*/ 238085 w 1157287"/>
                <a:gd name="connsiteY6" fmla="*/ 952486 h 952505"/>
                <a:gd name="connsiteX7" fmla="*/ -40 w 1157287"/>
                <a:gd name="connsiteY7" fmla="*/ 647686 h 952505"/>
                <a:gd name="connsiteX8" fmla="*/ 338098 w 1157287"/>
                <a:gd name="connsiteY8" fmla="*/ -14 h 952505"/>
                <a:gd name="connsiteX9" fmla="*/ 1014373 w 1157287"/>
                <a:gd name="connsiteY9" fmla="*/ -14 h 952505"/>
                <a:gd name="connsiteX10" fmla="*/ 1157248 w 1157287"/>
                <a:gd name="connsiteY10" fmla="*/ 114286 h 952505"/>
                <a:gd name="connsiteX11" fmla="*/ 876260 w 1157287"/>
                <a:gd name="connsiteY11" fmla="*/ 557199 h 952505"/>
                <a:gd name="connsiteX12" fmla="*/ 928648 w 1157287"/>
                <a:gd name="connsiteY12" fmla="*/ 547674 h 952505"/>
                <a:gd name="connsiteX13" fmla="*/ 1119148 w 1157287"/>
                <a:gd name="connsiteY13" fmla="*/ 747699 h 952505"/>
                <a:gd name="connsiteX14" fmla="*/ 917420 w 1157287"/>
                <a:gd name="connsiteY14" fmla="*/ 952486 h 952505"/>
                <a:gd name="connsiteX15" fmla="*/ 914360 w 1157287"/>
                <a:gd name="connsiteY15" fmla="*/ 952486 h 952505"/>
                <a:gd name="connsiteX16" fmla="*/ 676235 w 1157287"/>
                <a:gd name="connsiteY16" fmla="*/ 647686 h 952505"/>
                <a:gd name="connsiteX17" fmla="*/ 1014373 w 1157287"/>
                <a:gd name="connsiteY17" fmla="*/ -14 h 95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7287" h="952505">
                  <a:moveTo>
                    <a:pt x="338098" y="-14"/>
                  </a:moveTo>
                  <a:lnTo>
                    <a:pt x="480973" y="114286"/>
                  </a:lnTo>
                  <a:cubicBezTo>
                    <a:pt x="328573" y="219061"/>
                    <a:pt x="209510" y="404799"/>
                    <a:pt x="199985" y="557199"/>
                  </a:cubicBezTo>
                  <a:cubicBezTo>
                    <a:pt x="204748" y="552436"/>
                    <a:pt x="238085" y="547674"/>
                    <a:pt x="252373" y="547674"/>
                  </a:cubicBezTo>
                  <a:cubicBezTo>
                    <a:pt x="361910" y="547674"/>
                    <a:pt x="442873" y="638161"/>
                    <a:pt x="442873" y="747699"/>
                  </a:cubicBezTo>
                  <a:cubicBezTo>
                    <a:pt x="443717" y="859955"/>
                    <a:pt x="353401" y="951641"/>
                    <a:pt x="241144" y="952486"/>
                  </a:cubicBezTo>
                  <a:cubicBezTo>
                    <a:pt x="240125" y="952494"/>
                    <a:pt x="239105" y="952494"/>
                    <a:pt x="238085" y="952486"/>
                  </a:cubicBezTo>
                  <a:cubicBezTo>
                    <a:pt x="109498" y="952486"/>
                    <a:pt x="-40" y="842949"/>
                    <a:pt x="-40" y="647686"/>
                  </a:cubicBezTo>
                  <a:cubicBezTo>
                    <a:pt x="-40" y="380986"/>
                    <a:pt x="152360" y="133336"/>
                    <a:pt x="338098" y="-14"/>
                  </a:cubicBezTo>
                  <a:close/>
                  <a:moveTo>
                    <a:pt x="1014373" y="-14"/>
                  </a:moveTo>
                  <a:lnTo>
                    <a:pt x="1157248" y="114286"/>
                  </a:lnTo>
                  <a:cubicBezTo>
                    <a:pt x="1004848" y="219061"/>
                    <a:pt x="885785" y="404799"/>
                    <a:pt x="876260" y="557199"/>
                  </a:cubicBezTo>
                  <a:cubicBezTo>
                    <a:pt x="881023" y="552436"/>
                    <a:pt x="909598" y="547674"/>
                    <a:pt x="928648" y="547674"/>
                  </a:cubicBezTo>
                  <a:cubicBezTo>
                    <a:pt x="1038185" y="547674"/>
                    <a:pt x="1119148" y="638161"/>
                    <a:pt x="1119148" y="747699"/>
                  </a:cubicBezTo>
                  <a:cubicBezTo>
                    <a:pt x="1119992" y="859955"/>
                    <a:pt x="1029676" y="951641"/>
                    <a:pt x="917420" y="952486"/>
                  </a:cubicBezTo>
                  <a:cubicBezTo>
                    <a:pt x="916400" y="952494"/>
                    <a:pt x="915380" y="952494"/>
                    <a:pt x="914360" y="952486"/>
                  </a:cubicBezTo>
                  <a:cubicBezTo>
                    <a:pt x="785773" y="952486"/>
                    <a:pt x="676235" y="842949"/>
                    <a:pt x="676235" y="647686"/>
                  </a:cubicBezTo>
                  <a:cubicBezTo>
                    <a:pt x="676235" y="380986"/>
                    <a:pt x="828635" y="133336"/>
                    <a:pt x="1014373" y="-14"/>
                  </a:cubicBezTo>
                  <a:close/>
                </a:path>
              </a:pathLst>
            </a:custGeom>
            <a:solidFill>
              <a:schemeClr val="tx2">
                <a:lumMod val="60000"/>
                <a:lumOff val="40000"/>
              </a:scheme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7ED64C52-691F-4E4E-A130-109AF3BC94C7}"/>
                </a:ext>
              </a:extLst>
            </p:cNvPr>
            <p:cNvSpPr/>
            <p:nvPr/>
          </p:nvSpPr>
          <p:spPr>
            <a:xfrm>
              <a:off x="10038439" y="3124200"/>
              <a:ext cx="1152238" cy="952503"/>
            </a:xfrm>
            <a:custGeom>
              <a:avLst/>
              <a:gdLst>
                <a:gd name="connsiteX0" fmla="*/ 138073 w 1152238"/>
                <a:gd name="connsiteY0" fmla="*/ 952490 h 952503"/>
                <a:gd name="connsiteX1" fmla="*/ -40 w 1152238"/>
                <a:gd name="connsiteY1" fmla="*/ 838190 h 952503"/>
                <a:gd name="connsiteX2" fmla="*/ 276185 w 1152238"/>
                <a:gd name="connsiteY2" fmla="*/ 395277 h 952503"/>
                <a:gd name="connsiteX3" fmla="*/ 228560 w 1152238"/>
                <a:gd name="connsiteY3" fmla="*/ 404802 h 952503"/>
                <a:gd name="connsiteX4" fmla="*/ 33298 w 1152238"/>
                <a:gd name="connsiteY4" fmla="*/ 204777 h 952503"/>
                <a:gd name="connsiteX5" fmla="*/ 237799 w 1152238"/>
                <a:gd name="connsiteY5" fmla="*/ -10 h 952503"/>
                <a:gd name="connsiteX6" fmla="*/ 480973 w 1152238"/>
                <a:gd name="connsiteY6" fmla="*/ 304790 h 952503"/>
                <a:gd name="connsiteX7" fmla="*/ 138073 w 1152238"/>
                <a:gd name="connsiteY7" fmla="*/ 952490 h 952503"/>
                <a:gd name="connsiteX8" fmla="*/ 814348 w 1152238"/>
                <a:gd name="connsiteY8" fmla="*/ 952490 h 952503"/>
                <a:gd name="connsiteX9" fmla="*/ 671473 w 1152238"/>
                <a:gd name="connsiteY9" fmla="*/ 838190 h 952503"/>
                <a:gd name="connsiteX10" fmla="*/ 952460 w 1152238"/>
                <a:gd name="connsiteY10" fmla="*/ 395277 h 952503"/>
                <a:gd name="connsiteX11" fmla="*/ 900073 w 1152238"/>
                <a:gd name="connsiteY11" fmla="*/ 404802 h 952503"/>
                <a:gd name="connsiteX12" fmla="*/ 709573 w 1152238"/>
                <a:gd name="connsiteY12" fmla="*/ 204777 h 952503"/>
                <a:gd name="connsiteX13" fmla="*/ 911303 w 1152238"/>
                <a:gd name="connsiteY13" fmla="*/ -8 h 952503"/>
                <a:gd name="connsiteX14" fmla="*/ 914075 w 1152238"/>
                <a:gd name="connsiteY14" fmla="*/ -10 h 952503"/>
                <a:gd name="connsiteX15" fmla="*/ 1152199 w 1152238"/>
                <a:gd name="connsiteY15" fmla="*/ 304790 h 952503"/>
                <a:gd name="connsiteX16" fmla="*/ 814348 w 1152238"/>
                <a:gd name="connsiteY16" fmla="*/ 952490 h 95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238" h="952503">
                  <a:moveTo>
                    <a:pt x="138073" y="952490"/>
                  </a:moveTo>
                  <a:lnTo>
                    <a:pt x="-40" y="838190"/>
                  </a:lnTo>
                  <a:cubicBezTo>
                    <a:pt x="152360" y="733415"/>
                    <a:pt x="266660" y="547677"/>
                    <a:pt x="276185" y="395277"/>
                  </a:cubicBezTo>
                  <a:cubicBezTo>
                    <a:pt x="276185" y="400040"/>
                    <a:pt x="242848" y="404802"/>
                    <a:pt x="228560" y="404802"/>
                  </a:cubicBezTo>
                  <a:cubicBezTo>
                    <a:pt x="114260" y="404802"/>
                    <a:pt x="33298" y="319077"/>
                    <a:pt x="33298" y="204777"/>
                  </a:cubicBezTo>
                  <a:cubicBezTo>
                    <a:pt x="34125" y="92132"/>
                    <a:pt x="125155" y="975"/>
                    <a:pt x="237799" y="-10"/>
                  </a:cubicBezTo>
                  <a:cubicBezTo>
                    <a:pt x="366673" y="-10"/>
                    <a:pt x="480973" y="109527"/>
                    <a:pt x="480973" y="304790"/>
                  </a:cubicBezTo>
                  <a:cubicBezTo>
                    <a:pt x="480973" y="571490"/>
                    <a:pt x="323524" y="823902"/>
                    <a:pt x="138073" y="952490"/>
                  </a:cubicBezTo>
                  <a:close/>
                  <a:moveTo>
                    <a:pt x="814348" y="952490"/>
                  </a:moveTo>
                  <a:lnTo>
                    <a:pt x="671473" y="838190"/>
                  </a:lnTo>
                  <a:cubicBezTo>
                    <a:pt x="823873" y="733415"/>
                    <a:pt x="942935" y="547677"/>
                    <a:pt x="952460" y="395277"/>
                  </a:cubicBezTo>
                  <a:cubicBezTo>
                    <a:pt x="947698" y="400040"/>
                    <a:pt x="919123" y="404802"/>
                    <a:pt x="900073" y="404802"/>
                  </a:cubicBezTo>
                  <a:cubicBezTo>
                    <a:pt x="790535" y="404802"/>
                    <a:pt x="709573" y="319077"/>
                    <a:pt x="709573" y="204777"/>
                  </a:cubicBezTo>
                  <a:cubicBezTo>
                    <a:pt x="708729" y="92521"/>
                    <a:pt x="799046" y="836"/>
                    <a:pt x="911303" y="-8"/>
                  </a:cubicBezTo>
                  <a:cubicBezTo>
                    <a:pt x="912226" y="-15"/>
                    <a:pt x="913151" y="-16"/>
                    <a:pt x="914075" y="-10"/>
                  </a:cubicBezTo>
                  <a:cubicBezTo>
                    <a:pt x="1042662" y="-10"/>
                    <a:pt x="1152199" y="109527"/>
                    <a:pt x="1152199" y="304790"/>
                  </a:cubicBezTo>
                  <a:cubicBezTo>
                    <a:pt x="1152199" y="571490"/>
                    <a:pt x="999799" y="823902"/>
                    <a:pt x="814348" y="952490"/>
                  </a:cubicBezTo>
                  <a:close/>
                </a:path>
              </a:pathLst>
            </a:custGeom>
            <a:solidFill>
              <a:schemeClr val="tx2">
                <a:lumMod val="60000"/>
                <a:lumOff val="40000"/>
              </a:schemeClr>
            </a:solidFill>
            <a:ln w="9525" cap="flat">
              <a:noFill/>
              <a:prstDash val="solid"/>
              <a:miter/>
            </a:ln>
          </p:spPr>
          <p:txBody>
            <a:bodyPr rtlCol="0" anchor="ctr"/>
            <a:lstStyle/>
            <a:p>
              <a:endParaRPr lang="en-US"/>
            </a:p>
          </p:txBody>
        </p:sp>
      </p:grpSp>
      <p:sp>
        <p:nvSpPr>
          <p:cNvPr id="10" name="Rectangle 9">
            <a:extLst>
              <a:ext uri="{FF2B5EF4-FFF2-40B4-BE49-F238E27FC236}">
                <a16:creationId xmlns:a16="http://schemas.microsoft.com/office/drawing/2014/main" id="{CF68D786-C98F-4FE4-8396-6519C133C59A}"/>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29D9F925-78A0-46DD-830A-943A674BB1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920635"/>
            <a:ext cx="8691516" cy="1329595"/>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2504210" y="3140123"/>
            <a:ext cx="7190508" cy="2997441"/>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28988669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799532" cy="1994392"/>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079404" y="3124200"/>
            <a:ext cx="5264150" cy="3733800"/>
          </a:xfrm>
          <a:pattFill prst="pct90">
            <a:fgClr>
              <a:schemeClr val="tx2"/>
            </a:fgClr>
            <a:bgClr>
              <a:schemeClr val="bg1"/>
            </a:bgClr>
          </a:pattFill>
        </p:spPr>
        <p:txBody>
          <a:bodyPr/>
          <a:lstStyle/>
          <a:p>
            <a:endParaRPr lang="en-US"/>
          </a:p>
        </p:txBody>
      </p:sp>
      <p:sp>
        <p:nvSpPr>
          <p:cNvPr id="9" name="Rectangle 8">
            <a:extLst>
              <a:ext uri="{FF2B5EF4-FFF2-40B4-BE49-F238E27FC236}">
                <a16:creationId xmlns:a16="http://schemas.microsoft.com/office/drawing/2014/main" id="{76D5FDAA-EAF5-4519-A160-C1D803267657}"/>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6D8A0A40-A66E-4EAB-B930-8FCBB8FCCA8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2399827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dirty="0"/>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05213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 Section Header">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1FD4580-B741-442B-8F45-7363BA70CB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339" y="3023843"/>
            <a:ext cx="12081470" cy="3814061"/>
          </a:xfrm>
          <a:prstGeom prst="rect">
            <a:avLst/>
          </a:prstGeom>
        </p:spPr>
      </p:pic>
      <p:sp>
        <p:nvSpPr>
          <p:cNvPr id="3" name="Text Placeholder 2"/>
          <p:cNvSpPr>
            <a:spLocks noGrp="1"/>
          </p:cNvSpPr>
          <p:nvPr>
            <p:ph type="body" idx="1"/>
          </p:nvPr>
        </p:nvSpPr>
        <p:spPr>
          <a:xfrm>
            <a:off x="1066799" y="3298376"/>
            <a:ext cx="10063163" cy="1533002"/>
          </a:xfrm>
        </p:spPr>
        <p:txBody>
          <a:bodyPr lIns="0" tIns="0" rIns="0" bIns="0"/>
          <a:lstStyle>
            <a:lvl1pPr marL="0" indent="0" algn="l">
              <a:buNone/>
              <a:defRPr sz="32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2" name="Title 1">
            <a:extLst>
              <a:ext uri="{FF2B5EF4-FFF2-40B4-BE49-F238E27FC236}">
                <a16:creationId xmlns:a16="http://schemas.microsoft.com/office/drawing/2014/main" id="{D18C685A-AF05-487F-BDC4-E0027061E78B}"/>
              </a:ext>
            </a:extLst>
          </p:cNvPr>
          <p:cNvSpPr>
            <a:spLocks noGrp="1"/>
          </p:cNvSpPr>
          <p:nvPr>
            <p:ph type="title"/>
          </p:nvPr>
        </p:nvSpPr>
        <p:spPr>
          <a:xfrm>
            <a:off x="1066800" y="1017317"/>
            <a:ext cx="10063163" cy="1756027"/>
          </a:xfrm>
        </p:spPr>
        <p:txBody>
          <a:bodyPr/>
          <a:lstStyle/>
          <a:p>
            <a:r>
              <a:rPr lang="en-US" dirty="0"/>
              <a:t>Click to edit Master title style</a:t>
            </a:r>
          </a:p>
        </p:txBody>
      </p:sp>
      <p:sp>
        <p:nvSpPr>
          <p:cNvPr id="6" name="Rectangle 5">
            <a:extLst>
              <a:ext uri="{FF2B5EF4-FFF2-40B4-BE49-F238E27FC236}">
                <a16:creationId xmlns:a16="http://schemas.microsoft.com/office/drawing/2014/main" id="{0EED798E-0F13-41D5-9F7D-521AF44734DA}"/>
              </a:ext>
            </a:extLst>
          </p:cNvPr>
          <p:cNvSpPr/>
          <p:nvPr userDrawn="1"/>
        </p:nvSpPr>
        <p:spPr>
          <a:xfrm>
            <a:off x="1079404" y="2860553"/>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793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66800"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459835"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1277600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 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1949373"/>
            <a:ext cx="4537075" cy="806904"/>
          </a:xfrm>
        </p:spPr>
        <p:txBody>
          <a:bodyPr anchor="b"/>
          <a:lstStyle>
            <a:lvl1pPr marL="0" indent="0" algn="l">
              <a:lnSpc>
                <a:spcPct val="80000"/>
              </a:lnSpc>
              <a:spcBef>
                <a:spcPts val="0"/>
              </a:spcBef>
              <a:buNone/>
              <a:defRPr sz="2800" b="1">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6800" y="2874659"/>
            <a:ext cx="4537075" cy="3608620"/>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591301" y="1938488"/>
            <a:ext cx="4561114" cy="817789"/>
          </a:xfrm>
        </p:spPr>
        <p:txBody>
          <a:bodyPr vert="horz" lIns="0" tIns="0" rIns="0" bIns="0" rtlCol="0" anchor="b" anchorCtr="0">
            <a:noAutofit/>
          </a:bodyPr>
          <a:lstStyle>
            <a:lvl1pPr marL="0" indent="0">
              <a:lnSpc>
                <a:spcPct val="80000"/>
              </a:lnSpc>
              <a:spcBef>
                <a:spcPts val="0"/>
              </a:spcBef>
              <a:buNone/>
              <a:defRPr lang="en-US" sz="2800" b="1" dirty="0">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dirty="0"/>
              <a:t>Click to edit Master text styles</a:t>
            </a:r>
          </a:p>
        </p:txBody>
      </p:sp>
      <p:sp>
        <p:nvSpPr>
          <p:cNvPr id="6" name="Content Placeholder 5"/>
          <p:cNvSpPr>
            <a:spLocks noGrp="1"/>
          </p:cNvSpPr>
          <p:nvPr>
            <p:ph sz="quarter" idx="4"/>
          </p:nvPr>
        </p:nvSpPr>
        <p:spPr>
          <a:xfrm>
            <a:off x="6591301" y="2874659"/>
            <a:ext cx="4535424" cy="3640442"/>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p:nvPr>
        </p:nvSpPr>
        <p:spPr>
          <a:xfrm>
            <a:off x="1066800" y="355078"/>
            <a:ext cx="10063163" cy="1272756"/>
          </a:xfrm>
        </p:spPr>
        <p:txBody>
          <a:bodyPr vert="horz" lIns="0" tIns="0" rIns="0" bIns="0" rtlCol="0" anchor="b" anchorCtr="0">
            <a:noAutofit/>
          </a:bodyPr>
          <a:lstStyle>
            <a:lvl1pPr>
              <a:defRPr lang="en-US"/>
            </a:lvl1pPr>
          </a:lstStyle>
          <a:p>
            <a:pPr lvl="0"/>
            <a:r>
              <a:rPr lang="en-US"/>
              <a:t>Click to edit Master title style</a:t>
            </a:r>
          </a:p>
        </p:txBody>
      </p:sp>
    </p:spTree>
    <p:extLst>
      <p:ext uri="{BB962C8B-B14F-4D97-AF65-F5344CB8AC3E}">
        <p14:creationId xmlns:p14="http://schemas.microsoft.com/office/powerpoint/2010/main" val="3172786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66800" y="355078"/>
            <a:ext cx="10063163" cy="1272756"/>
          </a:xfrm>
        </p:spPr>
        <p:txBody>
          <a:bodyPr/>
          <a:lstStyle/>
          <a:p>
            <a:r>
              <a:rPr lang="en-US"/>
              <a:t>Click to edit Master title style</a:t>
            </a:r>
            <a:endParaRPr lang="en-US" dirty="0"/>
          </a:p>
        </p:txBody>
      </p:sp>
    </p:spTree>
    <p:extLst>
      <p:ext uri="{BB962C8B-B14F-4D97-AF65-F5344CB8AC3E}">
        <p14:creationId xmlns:p14="http://schemas.microsoft.com/office/powerpoint/2010/main" val="2094805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7 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44C8B7-E3DE-4FF2-A95C-6EF26B46BA5D}"/>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1538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002B8-C24E-459A-BF60-3329F2C395D9}"/>
              </a:ext>
            </a:extLst>
          </p:cNvPr>
          <p:cNvSpPr>
            <a:spLocks noGrp="1"/>
          </p:cNvSpPr>
          <p:nvPr>
            <p:ph type="title"/>
          </p:nvPr>
        </p:nvSpPr>
        <p:spPr>
          <a:xfrm>
            <a:off x="1066800" y="355078"/>
            <a:ext cx="10063163" cy="1272756"/>
          </a:xfrm>
        </p:spPr>
        <p:txBody>
          <a:bodyPr vert="horz" lIns="0" tIns="0" rIns="0" bIns="0" rtlCol="0" anchor="b" anchorCtr="0">
            <a:noAutofit/>
          </a:bodyPr>
          <a:lstStyle>
            <a:lvl1pPr algn="l">
              <a:defRPr lang="en-US"/>
            </a:lvl1pPr>
          </a:lstStyle>
          <a:p>
            <a:pPr lvl="0"/>
            <a:r>
              <a:rPr lang="en-US" dirty="0"/>
              <a:t>Click to edit Master title style</a:t>
            </a:r>
          </a:p>
        </p:txBody>
      </p:sp>
      <p:sp>
        <p:nvSpPr>
          <p:cNvPr id="9" name="Text Placeholder 8">
            <a:extLst>
              <a:ext uri="{FF2B5EF4-FFF2-40B4-BE49-F238E27FC236}">
                <a16:creationId xmlns:a16="http://schemas.microsoft.com/office/drawing/2014/main" id="{17B51F18-4389-423C-83FA-B3547BD9808A}"/>
              </a:ext>
            </a:extLst>
          </p:cNvPr>
          <p:cNvSpPr>
            <a:spLocks noGrp="1"/>
          </p:cNvSpPr>
          <p:nvPr>
            <p:ph type="body" sz="quarter" idx="13"/>
          </p:nvPr>
        </p:nvSpPr>
        <p:spPr>
          <a:xfrm>
            <a:off x="5617029" y="2228568"/>
            <a:ext cx="6350558" cy="42865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12">
            <a:extLst>
              <a:ext uri="{FF2B5EF4-FFF2-40B4-BE49-F238E27FC236}">
                <a16:creationId xmlns:a16="http://schemas.microsoft.com/office/drawing/2014/main" id="{1B35F952-6A35-4BAF-A7DB-A4486D42B575}"/>
              </a:ext>
            </a:extLst>
          </p:cNvPr>
          <p:cNvSpPr>
            <a:spLocks noGrp="1"/>
          </p:cNvSpPr>
          <p:nvPr>
            <p:ph type="pic" sz="quarter" idx="14"/>
          </p:nvPr>
        </p:nvSpPr>
        <p:spPr>
          <a:xfrm>
            <a:off x="1066798" y="2228568"/>
            <a:ext cx="4310064" cy="3857625"/>
          </a:xfrm>
          <a:pattFill prst="pct90">
            <a:fgClr>
              <a:schemeClr val="tx1"/>
            </a:fgClr>
            <a:bgClr>
              <a:schemeClr val="bg1"/>
            </a:bgClr>
          </a:pattFill>
        </p:spPr>
        <p:txBody>
          <a:bodyPr/>
          <a:lstStyle/>
          <a:p>
            <a:endParaRPr lang="en-US"/>
          </a:p>
        </p:txBody>
      </p:sp>
    </p:spTree>
    <p:extLst>
      <p:ext uri="{BB962C8B-B14F-4D97-AF65-F5344CB8AC3E}">
        <p14:creationId xmlns:p14="http://schemas.microsoft.com/office/powerpoint/2010/main" val="4150894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6D0E941-EDE7-49BA-BDF4-3F57E52E905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92421" y="5124324"/>
            <a:ext cx="5299579" cy="1673051"/>
          </a:xfrm>
          <a:prstGeom prst="rect">
            <a:avLst/>
          </a:prstGeom>
        </p:spPr>
      </p:pic>
      <p:sp>
        <p:nvSpPr>
          <p:cNvPr id="9" name="Picture Placeholder 8">
            <a:extLst>
              <a:ext uri="{FF2B5EF4-FFF2-40B4-BE49-F238E27FC236}">
                <a16:creationId xmlns:a16="http://schemas.microsoft.com/office/drawing/2014/main" id="{6E33B11D-E83F-4E7D-A79C-E543708471D0}"/>
              </a:ext>
            </a:extLst>
          </p:cNvPr>
          <p:cNvSpPr>
            <a:spLocks noGrp="1" noChangeAspect="1"/>
          </p:cNvSpPr>
          <p:nvPr>
            <p:ph type="pic" idx="1"/>
          </p:nvPr>
        </p:nvSpPr>
        <p:spPr>
          <a:xfrm>
            <a:off x="7534275" y="1"/>
            <a:ext cx="4657725" cy="6857999"/>
          </a:xfrm>
          <a:custGeom>
            <a:avLst/>
            <a:gdLst>
              <a:gd name="connsiteX0" fmla="*/ 3193833 w 4657725"/>
              <a:gd name="connsiteY0" fmla="*/ 5150699 h 6857999"/>
              <a:gd name="connsiteX1" fmla="*/ 3193833 w 4657725"/>
              <a:gd name="connsiteY1" fmla="*/ 6122685 h 6857999"/>
              <a:gd name="connsiteX2" fmla="*/ 3923369 w 4657725"/>
              <a:gd name="connsiteY2" fmla="*/ 6796563 h 6857999"/>
              <a:gd name="connsiteX3" fmla="*/ 4652952 w 4657725"/>
              <a:gd name="connsiteY3" fmla="*/ 6120308 h 6857999"/>
              <a:gd name="connsiteX4" fmla="*/ 4652952 w 4657725"/>
              <a:gd name="connsiteY4" fmla="*/ 5150699 h 6857999"/>
              <a:gd name="connsiteX5" fmla="*/ 4301469 w 4657725"/>
              <a:gd name="connsiteY5" fmla="*/ 5150699 h 6857999"/>
              <a:gd name="connsiteX6" fmla="*/ 4301469 w 4657725"/>
              <a:gd name="connsiteY6" fmla="*/ 6110517 h 6857999"/>
              <a:gd name="connsiteX7" fmla="*/ 3923369 w 4657725"/>
              <a:gd name="connsiteY7" fmla="*/ 6491041 h 6857999"/>
              <a:gd name="connsiteX8" fmla="*/ 3542845 w 4657725"/>
              <a:gd name="connsiteY8" fmla="*/ 6110517 h 6857999"/>
              <a:gd name="connsiteX9" fmla="*/ 3542845 w 4657725"/>
              <a:gd name="connsiteY9" fmla="*/ 5150699 h 6857999"/>
              <a:gd name="connsiteX10" fmla="*/ 2421901 w 4657725"/>
              <a:gd name="connsiteY10" fmla="*/ 5126459 h 6857999"/>
              <a:gd name="connsiteX11" fmla="*/ 1808766 w 4657725"/>
              <a:gd name="connsiteY11" fmla="*/ 5618488 h 6857999"/>
              <a:gd name="connsiteX12" fmla="*/ 2739496 w 4657725"/>
              <a:gd name="connsiteY12" fmla="*/ 6316559 h 6857999"/>
              <a:gd name="connsiteX13" fmla="*/ 2458309 w 4657725"/>
              <a:gd name="connsiteY13" fmla="*/ 6495937 h 6857999"/>
              <a:gd name="connsiteX14" fmla="*/ 1944416 w 4657725"/>
              <a:gd name="connsiteY14" fmla="*/ 6277822 h 6857999"/>
              <a:gd name="connsiteX15" fmla="*/ 1757814 w 4657725"/>
              <a:gd name="connsiteY15" fmla="*/ 6539569 h 6857999"/>
              <a:gd name="connsiteX16" fmla="*/ 2441246 w 4657725"/>
              <a:gd name="connsiteY16" fmla="*/ 6796516 h 6857999"/>
              <a:gd name="connsiteX17" fmla="*/ 3088460 w 4657725"/>
              <a:gd name="connsiteY17" fmla="*/ 6277822 h 6857999"/>
              <a:gd name="connsiteX18" fmla="*/ 2160155 w 4657725"/>
              <a:gd name="connsiteY18" fmla="*/ 5589257 h 6857999"/>
              <a:gd name="connsiteX19" fmla="*/ 2390342 w 4657725"/>
              <a:gd name="connsiteY19" fmla="*/ 5426848 h 6857999"/>
              <a:gd name="connsiteX20" fmla="*/ 2860602 w 4657725"/>
              <a:gd name="connsiteY20" fmla="*/ 5603801 h 6857999"/>
              <a:gd name="connsiteX21" fmla="*/ 3052100 w 4657725"/>
              <a:gd name="connsiteY21" fmla="*/ 5351893 h 6857999"/>
              <a:gd name="connsiteX22" fmla="*/ 2421901 w 4657725"/>
              <a:gd name="connsiteY22" fmla="*/ 5126459 h 6857999"/>
              <a:gd name="connsiteX23" fmla="*/ 0 w 4657725"/>
              <a:gd name="connsiteY23" fmla="*/ 0 h 6857999"/>
              <a:gd name="connsiteX24" fmla="*/ 4657725 w 4657725"/>
              <a:gd name="connsiteY24" fmla="*/ 0 h 6857999"/>
              <a:gd name="connsiteX25" fmla="*/ 4657725 w 4657725"/>
              <a:gd name="connsiteY25" fmla="*/ 6857999 h 6857999"/>
              <a:gd name="connsiteX26" fmla="*/ 0 w 4657725"/>
              <a:gd name="connsiteY26" fmla="*/ 6857999 h 6857999"/>
              <a:gd name="connsiteX27" fmla="*/ 0 w 4657725"/>
              <a:gd name="connsiteY27" fmla="*/ 6767905 h 6857999"/>
              <a:gd name="connsiteX28" fmla="*/ 290396 w 4657725"/>
              <a:gd name="connsiteY28" fmla="*/ 6767905 h 6857999"/>
              <a:gd name="connsiteX29" fmla="*/ 589929 w 4657725"/>
              <a:gd name="connsiteY29" fmla="*/ 5833801 h 6857999"/>
              <a:gd name="connsiteX30" fmla="*/ 890270 w 4657725"/>
              <a:gd name="connsiteY30" fmla="*/ 6767905 h 6857999"/>
              <a:gd name="connsiteX31" fmla="*/ 1241849 w 4657725"/>
              <a:gd name="connsiteY31" fmla="*/ 6767905 h 6857999"/>
              <a:gd name="connsiteX32" fmla="*/ 1819004 w 4657725"/>
              <a:gd name="connsiteY32" fmla="*/ 5150939 h 6857999"/>
              <a:gd name="connsiteX33" fmla="*/ 1452644 w 4657725"/>
              <a:gd name="connsiteY33" fmla="*/ 5150939 h 6857999"/>
              <a:gd name="connsiteX34" fmla="*/ 1076160 w 4657725"/>
              <a:gd name="connsiteY34" fmla="*/ 6206910 h 6857999"/>
              <a:gd name="connsiteX35" fmla="*/ 736749 w 4657725"/>
              <a:gd name="connsiteY35" fmla="*/ 5150939 h 6857999"/>
              <a:gd name="connsiteX36" fmla="*/ 444440 w 4657725"/>
              <a:gd name="connsiteY36" fmla="*/ 5150939 h 6857999"/>
              <a:gd name="connsiteX37" fmla="*/ 103651 w 4657725"/>
              <a:gd name="connsiteY37" fmla="*/ 6208288 h 6857999"/>
              <a:gd name="connsiteX38" fmla="*/ 0 w 4657725"/>
              <a:gd name="connsiteY38" fmla="*/ 59175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57725" h="6857999">
                <a:moveTo>
                  <a:pt x="3193833" y="5150699"/>
                </a:moveTo>
                <a:lnTo>
                  <a:pt x="3193833" y="6122685"/>
                </a:lnTo>
                <a:cubicBezTo>
                  <a:pt x="3193833" y="6520177"/>
                  <a:pt x="3431435" y="6796563"/>
                  <a:pt x="3923369" y="6796563"/>
                </a:cubicBezTo>
                <a:cubicBezTo>
                  <a:pt x="4415303" y="6796563"/>
                  <a:pt x="4652952" y="6522601"/>
                  <a:pt x="4652952" y="6120308"/>
                </a:cubicBezTo>
                <a:lnTo>
                  <a:pt x="4652952" y="5150699"/>
                </a:lnTo>
                <a:lnTo>
                  <a:pt x="4301469" y="5150699"/>
                </a:lnTo>
                <a:lnTo>
                  <a:pt x="4301469" y="6110517"/>
                </a:lnTo>
                <a:cubicBezTo>
                  <a:pt x="4301469" y="6335951"/>
                  <a:pt x="4172996" y="6491041"/>
                  <a:pt x="3923369" y="6491041"/>
                </a:cubicBezTo>
                <a:cubicBezTo>
                  <a:pt x="3673742" y="6491041"/>
                  <a:pt x="3542845" y="6335951"/>
                  <a:pt x="3542845" y="6110517"/>
                </a:cubicBezTo>
                <a:lnTo>
                  <a:pt x="3542845" y="5150699"/>
                </a:lnTo>
                <a:close/>
                <a:moveTo>
                  <a:pt x="2421901" y="5126459"/>
                </a:moveTo>
                <a:cubicBezTo>
                  <a:pt x="2041377" y="5126459"/>
                  <a:pt x="1808766" y="5349469"/>
                  <a:pt x="1808766" y="5618488"/>
                </a:cubicBezTo>
                <a:cubicBezTo>
                  <a:pt x="1808766" y="6226870"/>
                  <a:pt x="2739496" y="6030572"/>
                  <a:pt x="2739496" y="6316559"/>
                </a:cubicBezTo>
                <a:cubicBezTo>
                  <a:pt x="2739496" y="6408719"/>
                  <a:pt x="2647383" y="6495937"/>
                  <a:pt x="2458309" y="6495937"/>
                </a:cubicBezTo>
                <a:cubicBezTo>
                  <a:pt x="2264392" y="6496559"/>
                  <a:pt x="2078684" y="6417736"/>
                  <a:pt x="1944416" y="6277822"/>
                </a:cubicBezTo>
                <a:lnTo>
                  <a:pt x="1757814" y="6539569"/>
                </a:lnTo>
                <a:cubicBezTo>
                  <a:pt x="1908009" y="6692283"/>
                  <a:pt x="2131019" y="6796516"/>
                  <a:pt x="2441246" y="6796516"/>
                </a:cubicBezTo>
                <a:cubicBezTo>
                  <a:pt x="2877570" y="6796516"/>
                  <a:pt x="3088460" y="6573506"/>
                  <a:pt x="3088460" y="6277822"/>
                </a:cubicBezTo>
                <a:cubicBezTo>
                  <a:pt x="3088460" y="5674288"/>
                  <a:pt x="2160155" y="5846346"/>
                  <a:pt x="2160155" y="5589257"/>
                </a:cubicBezTo>
                <a:cubicBezTo>
                  <a:pt x="2160155" y="5492296"/>
                  <a:pt x="2242524" y="5426848"/>
                  <a:pt x="2390342" y="5426848"/>
                </a:cubicBezTo>
                <a:cubicBezTo>
                  <a:pt x="2555223" y="5426848"/>
                  <a:pt x="2729752" y="5482600"/>
                  <a:pt x="2860602" y="5603801"/>
                </a:cubicBezTo>
                <a:lnTo>
                  <a:pt x="3052100" y="5351893"/>
                </a:lnTo>
                <a:cubicBezTo>
                  <a:pt x="2892114" y="5204028"/>
                  <a:pt x="2678848" y="5126459"/>
                  <a:pt x="2421901" y="5126459"/>
                </a:cubicBezTo>
                <a:close/>
                <a:moveTo>
                  <a:pt x="0" y="0"/>
                </a:moveTo>
                <a:lnTo>
                  <a:pt x="4657725" y="0"/>
                </a:lnTo>
                <a:lnTo>
                  <a:pt x="4657725" y="6857999"/>
                </a:lnTo>
                <a:lnTo>
                  <a:pt x="0" y="6857999"/>
                </a:lnTo>
                <a:lnTo>
                  <a:pt x="0" y="6767905"/>
                </a:lnTo>
                <a:lnTo>
                  <a:pt x="290396" y="6767905"/>
                </a:lnTo>
                <a:lnTo>
                  <a:pt x="589929" y="5833801"/>
                </a:lnTo>
                <a:lnTo>
                  <a:pt x="890270" y="6767905"/>
                </a:lnTo>
                <a:lnTo>
                  <a:pt x="1241849" y="6767905"/>
                </a:lnTo>
                <a:lnTo>
                  <a:pt x="1819004" y="5150939"/>
                </a:lnTo>
                <a:lnTo>
                  <a:pt x="1452644" y="5150939"/>
                </a:lnTo>
                <a:lnTo>
                  <a:pt x="1076160" y="6206910"/>
                </a:lnTo>
                <a:lnTo>
                  <a:pt x="736749" y="5150939"/>
                </a:lnTo>
                <a:lnTo>
                  <a:pt x="444440" y="5150939"/>
                </a:lnTo>
                <a:lnTo>
                  <a:pt x="103651" y="6208288"/>
                </a:lnTo>
                <a:lnTo>
                  <a:pt x="0" y="5917501"/>
                </a:lnTo>
                <a:close/>
              </a:path>
            </a:pathLst>
          </a:custGeom>
          <a:pattFill prst="pct90">
            <a:fgClr>
              <a:schemeClr val="tx1"/>
            </a:fgClr>
            <a:bgClr>
              <a:schemeClr val="bg1"/>
            </a:bgClr>
          </a:pattFill>
        </p:spPr>
        <p:txBody>
          <a:bodyPr vert="horz" wrap="square" lIns="0" tIns="0" rIns="0" bIns="0" rtlCol="0" anchor="t" anchorCtr="1">
            <a:noAutofit/>
          </a:bodyPr>
          <a:lstStyle>
            <a:lvl1pPr marL="0" indent="0">
              <a:buNone/>
              <a:defRPr lang="en-US" sz="1050"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dirty="0"/>
              <a:t>Click icon to add picture</a:t>
            </a:r>
          </a:p>
        </p:txBody>
      </p:sp>
      <p:sp>
        <p:nvSpPr>
          <p:cNvPr id="2" name="Title 1">
            <a:extLst>
              <a:ext uri="{FF2B5EF4-FFF2-40B4-BE49-F238E27FC236}">
                <a16:creationId xmlns:a16="http://schemas.microsoft.com/office/drawing/2014/main" id="{B09CEF2D-F918-47AF-9A2E-87606276CE82}"/>
              </a:ext>
            </a:extLst>
          </p:cNvPr>
          <p:cNvSpPr>
            <a:spLocks noGrp="1"/>
          </p:cNvSpPr>
          <p:nvPr>
            <p:ph type="title"/>
          </p:nvPr>
        </p:nvSpPr>
        <p:spPr>
          <a:xfrm>
            <a:off x="1079404" y="355078"/>
            <a:ext cx="6454871" cy="1272756"/>
          </a:xfrm>
        </p:spPr>
        <p:txBody>
          <a:bodyPr/>
          <a:lstStyle/>
          <a:p>
            <a:r>
              <a:rPr lang="en-US"/>
              <a:t>Click to edit Master title style</a:t>
            </a:r>
          </a:p>
        </p:txBody>
      </p:sp>
      <p:sp>
        <p:nvSpPr>
          <p:cNvPr id="17" name="Rectangle 16">
            <a:extLst>
              <a:ext uri="{FF2B5EF4-FFF2-40B4-BE49-F238E27FC236}">
                <a16:creationId xmlns:a16="http://schemas.microsoft.com/office/drawing/2014/main" id="{4581BD20-E683-41C5-AE73-792E882BFC74}"/>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3BA561D-6C3D-49E7-AAA6-98B9F61B2FAC}"/>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FDB70FCC-BB97-4C83-A1E3-15B50D1C5C82}"/>
              </a:ext>
            </a:extLst>
          </p:cNvPr>
          <p:cNvSpPr>
            <a:spLocks noGrp="1"/>
          </p:cNvSpPr>
          <p:nvPr>
            <p:ph type="body" sz="quarter" idx="15"/>
          </p:nvPr>
        </p:nvSpPr>
        <p:spPr>
          <a:xfrm>
            <a:off x="1079404" y="2248664"/>
            <a:ext cx="6116053" cy="40835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0768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B9AA46-E27C-49B7-B52A-1D2CAB27054F}"/>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79404" y="355078"/>
            <a:ext cx="10063163" cy="1272756"/>
          </a:xfrm>
          <a:prstGeom prst="rect">
            <a:avLst/>
          </a:prstGeom>
        </p:spPr>
        <p:txBody>
          <a:bodyPr vert="horz" lIns="0" tIns="0" rIns="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1079404" y="2248664"/>
            <a:ext cx="10063163" cy="3515006"/>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Graphic 6">
            <a:extLst>
              <a:ext uri="{FF2B5EF4-FFF2-40B4-BE49-F238E27FC236}">
                <a16:creationId xmlns:a16="http://schemas.microsoft.com/office/drawing/2014/main" id="{F7CF70C8-0AEC-4AD2-AD31-2A6E9D6584BB}"/>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6763241" y="5124324"/>
            <a:ext cx="5299579" cy="1673051"/>
          </a:xfrm>
          <a:prstGeom prst="rect">
            <a:avLst/>
          </a:prstGeom>
        </p:spPr>
      </p:pic>
      <p:sp>
        <p:nvSpPr>
          <p:cNvPr id="11" name="Rectangle 10">
            <a:extLst>
              <a:ext uri="{FF2B5EF4-FFF2-40B4-BE49-F238E27FC236}">
                <a16:creationId xmlns:a16="http://schemas.microsoft.com/office/drawing/2014/main" id="{B70B6714-A342-46BB-9C49-060ABC6EF4F4}"/>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702665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712" r:id="rId9"/>
    <p:sldLayoutId id="2147483703" r:id="rId10"/>
    <p:sldLayoutId id="2147483705" r:id="rId11"/>
    <p:sldLayoutId id="2147483706" r:id="rId12"/>
    <p:sldLayoutId id="2147483707" r:id="rId13"/>
    <p:sldLayoutId id="2147483708" r:id="rId14"/>
    <p:sldLayoutId id="2147483710" r:id="rId15"/>
    <p:sldLayoutId id="2147483709" r:id="rId16"/>
  </p:sldLayoutIdLst>
  <p:txStyles>
    <p:title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bg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bg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16">
          <p15:clr>
            <a:srgbClr val="F26B43"/>
          </p15:clr>
        </p15:guide>
        <p15:guide id="4" pos="672">
          <p15:clr>
            <a:srgbClr val="F26B43"/>
          </p15:clr>
        </p15:guide>
        <p15:guide id="5" pos="1122">
          <p15:clr>
            <a:srgbClr val="F26B43"/>
          </p15:clr>
        </p15:guide>
        <p15:guide id="6" pos="1575">
          <p15:clr>
            <a:srgbClr val="F26B43"/>
          </p15:clr>
        </p15:guide>
        <p15:guide id="7" pos="2028">
          <p15:clr>
            <a:srgbClr val="F26B43"/>
          </p15:clr>
        </p15:guide>
        <p15:guide id="8" pos="2481">
          <p15:clr>
            <a:srgbClr val="F26B43"/>
          </p15:clr>
        </p15:guide>
        <p15:guide id="9" pos="2934">
          <p15:clr>
            <a:srgbClr val="F26B43"/>
          </p15:clr>
        </p15:guide>
        <p15:guide id="10" pos="3387">
          <p15:clr>
            <a:srgbClr val="F26B43"/>
          </p15:clr>
        </p15:guide>
        <p15:guide id="11" pos="3840">
          <p15:clr>
            <a:srgbClr val="F26B43"/>
          </p15:clr>
        </p15:guide>
        <p15:guide id="12" pos="4293">
          <p15:clr>
            <a:srgbClr val="F26B43"/>
          </p15:clr>
        </p15:guide>
        <p15:guide id="13" pos="4746">
          <p15:clr>
            <a:srgbClr val="F26B43"/>
          </p15:clr>
        </p15:guide>
        <p15:guide id="14" pos="5199">
          <p15:clr>
            <a:srgbClr val="F26B43"/>
          </p15:clr>
        </p15:guide>
        <p15:guide id="15" pos="5652">
          <p15:clr>
            <a:srgbClr val="F26B43"/>
          </p15:clr>
        </p15:guide>
        <p15:guide id="16" pos="6105">
          <p15:clr>
            <a:srgbClr val="F26B43"/>
          </p15:clr>
        </p15:guide>
        <p15:guide id="17" pos="6558">
          <p15:clr>
            <a:srgbClr val="F26B43"/>
          </p15:clr>
        </p15:guide>
        <p15:guide id="18" pos="7011">
          <p15:clr>
            <a:srgbClr val="F26B43"/>
          </p15:clr>
        </p15:guide>
        <p15:guide id="19" pos="7464">
          <p15:clr>
            <a:srgbClr val="F26B43"/>
          </p15:clr>
        </p15:guide>
        <p15:guide id="20" orient="horz">
          <p15:clr>
            <a:srgbClr val="F26B43"/>
          </p15:clr>
        </p15:guide>
        <p15:guide id="21" orient="horz" pos="4320">
          <p15:clr>
            <a:srgbClr val="F26B43"/>
          </p15:clr>
        </p15:guide>
        <p15:guide id="22" orient="horz" pos="216">
          <p15:clr>
            <a:srgbClr val="F26B43"/>
          </p15:clr>
        </p15:guide>
        <p15:guide id="23" orient="horz" pos="696">
          <p15:clr>
            <a:srgbClr val="F26B43"/>
          </p15:clr>
        </p15:guide>
        <p15:guide id="24" orient="horz" pos="1188">
          <p15:clr>
            <a:srgbClr val="F26B43"/>
          </p15:clr>
        </p15:guide>
        <p15:guide id="25" orient="horz" pos="1674">
          <p15:clr>
            <a:srgbClr val="F26B43"/>
          </p15:clr>
        </p15:guide>
        <p15:guide id="26" orient="horz" pos="2160">
          <p15:clr>
            <a:srgbClr val="F26B43"/>
          </p15:clr>
        </p15:guide>
        <p15:guide id="27" orient="horz" pos="2646">
          <p15:clr>
            <a:srgbClr val="F26B43"/>
          </p15:clr>
        </p15:guide>
        <p15:guide id="28" orient="horz" pos="3132">
          <p15:clr>
            <a:srgbClr val="F26B43"/>
          </p15:clr>
        </p15:guide>
        <p15:guide id="29" orient="horz" pos="3618">
          <p15:clr>
            <a:srgbClr val="F26B43"/>
          </p15:clr>
        </p15:guide>
        <p15:guide id="30" orient="horz" pos="410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hyperlink" Target="https://t.ly/8rQ5"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8" Type="http://schemas.openxmlformats.org/officeDocument/2006/relationships/hyperlink" Target="https://t.ly/uQre" TargetMode="External"/><Relationship Id="rId3" Type="http://schemas.openxmlformats.org/officeDocument/2006/relationships/hyperlink" Target="https://t.ly/pYqXp" TargetMode="External"/><Relationship Id="rId7" Type="http://schemas.openxmlformats.org/officeDocument/2006/relationships/hyperlink" Target="https://t.ly/mKuY" TargetMode="External"/><Relationship Id="rId2" Type="http://schemas.openxmlformats.org/officeDocument/2006/relationships/hyperlink" Target="https://t.ly/xStC" TargetMode="External"/><Relationship Id="rId1" Type="http://schemas.openxmlformats.org/officeDocument/2006/relationships/slideLayout" Target="../slideLayouts/slideLayout14.xml"/><Relationship Id="rId6" Type="http://schemas.openxmlformats.org/officeDocument/2006/relationships/hyperlink" Target="https://t.ly/KnIr" TargetMode="External"/><Relationship Id="rId5" Type="http://schemas.openxmlformats.org/officeDocument/2006/relationships/hyperlink" Target="https://t.ly/UKCp" TargetMode="External"/><Relationship Id="rId4" Type="http://schemas.openxmlformats.org/officeDocument/2006/relationships/hyperlink" Target="https://t.ly/gN8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B730-B0DA-4A8F-A335-22B9758D3046}"/>
              </a:ext>
            </a:extLst>
          </p:cNvPr>
          <p:cNvSpPr>
            <a:spLocks noGrp="1"/>
          </p:cNvSpPr>
          <p:nvPr>
            <p:ph type="ctrTitle"/>
          </p:nvPr>
        </p:nvSpPr>
        <p:spPr>
          <a:xfrm>
            <a:off x="1524000" y="2488845"/>
            <a:ext cx="9144000" cy="1675397"/>
          </a:xfrm>
        </p:spPr>
        <p:txBody>
          <a:bodyPr/>
          <a:lstStyle/>
          <a:p>
            <a:r>
              <a:rPr lang="en-US" dirty="0"/>
              <a:t>Dynamic Programming for </a:t>
            </a:r>
            <a:br>
              <a:rPr lang="en-US" dirty="0"/>
            </a:br>
            <a:r>
              <a:rPr lang="en-US" dirty="0"/>
              <a:t>Power Systems</a:t>
            </a:r>
          </a:p>
        </p:txBody>
      </p:sp>
      <p:sp>
        <p:nvSpPr>
          <p:cNvPr id="3" name="Subtitle 2">
            <a:extLst>
              <a:ext uri="{FF2B5EF4-FFF2-40B4-BE49-F238E27FC236}">
                <a16:creationId xmlns:a16="http://schemas.microsoft.com/office/drawing/2014/main" id="{2BE68964-B8D8-4EBC-B9D3-CCA6FA2AC332}"/>
              </a:ext>
            </a:extLst>
          </p:cNvPr>
          <p:cNvSpPr>
            <a:spLocks noGrp="1"/>
          </p:cNvSpPr>
          <p:nvPr>
            <p:ph type="subTitle" idx="1"/>
          </p:nvPr>
        </p:nvSpPr>
        <p:spPr>
          <a:xfrm>
            <a:off x="1524000" y="4521121"/>
            <a:ext cx="9144000" cy="1614337"/>
          </a:xfrm>
        </p:spPr>
        <p:txBody>
          <a:bodyPr>
            <a:normAutofit/>
          </a:bodyPr>
          <a:lstStyle/>
          <a:p>
            <a:r>
              <a:rPr lang="en-US"/>
              <a:t>Aryan Ritwajeet Jha</a:t>
            </a:r>
            <a:endParaRPr lang="en-US" dirty="0"/>
          </a:p>
        </p:txBody>
      </p:sp>
    </p:spTree>
    <p:extLst>
      <p:ext uri="{BB962C8B-B14F-4D97-AF65-F5344CB8AC3E}">
        <p14:creationId xmlns:p14="http://schemas.microsoft.com/office/powerpoint/2010/main" val="3211284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567371-2987-8B86-D0A8-C661F6B4F297}"/>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07A370F8-41A1-B0C7-BE86-C38E9A2134DC}"/>
              </a:ext>
            </a:extLst>
          </p:cNvPr>
          <p:cNvSpPr>
            <a:spLocks noGrp="1"/>
          </p:cNvSpPr>
          <p:nvPr>
            <p:ph type="title"/>
          </p:nvPr>
        </p:nvSpPr>
        <p:spPr/>
        <p:txBody>
          <a:bodyPr/>
          <a:lstStyle/>
          <a:p>
            <a:endParaRPr lang="en-IN" dirty="0"/>
          </a:p>
        </p:txBody>
      </p:sp>
      <p:graphicFrame>
        <p:nvGraphicFramePr>
          <p:cNvPr id="4" name="Diagram 3">
            <a:extLst>
              <a:ext uri="{FF2B5EF4-FFF2-40B4-BE49-F238E27FC236}">
                <a16:creationId xmlns:a16="http://schemas.microsoft.com/office/drawing/2014/main" id="{35B9808F-B7E9-3EF8-6896-C827943A6277}"/>
              </a:ext>
            </a:extLst>
          </p:cNvPr>
          <p:cNvGraphicFramePr/>
          <p:nvPr>
            <p:extLst>
              <p:ext uri="{D42A27DB-BD31-4B8C-83A1-F6EECF244321}">
                <p14:modId xmlns:p14="http://schemas.microsoft.com/office/powerpoint/2010/main" val="76665220"/>
              </p:ext>
            </p:extLst>
          </p:nvPr>
        </p:nvGraphicFramePr>
        <p:xfrm>
          <a:off x="422633" y="280581"/>
          <a:ext cx="11087653" cy="6296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C7E7B9D9-55EB-4AB9-DBF9-83B0D796EF6A}"/>
              </a:ext>
            </a:extLst>
          </p:cNvPr>
          <p:cNvSpPr txBox="1"/>
          <p:nvPr/>
        </p:nvSpPr>
        <p:spPr>
          <a:xfrm>
            <a:off x="5120639" y="3129617"/>
            <a:ext cx="2165405" cy="923330"/>
          </a:xfrm>
          <a:prstGeom prst="rect">
            <a:avLst/>
          </a:prstGeom>
          <a:noFill/>
        </p:spPr>
        <p:txBody>
          <a:bodyPr wrap="square" rtlCol="0">
            <a:spAutoFit/>
          </a:bodyPr>
          <a:lstStyle/>
          <a:p>
            <a:r>
              <a:rPr lang="en-IN" dirty="0"/>
              <a:t>Multi-time-period optimization work done here.</a:t>
            </a:r>
          </a:p>
        </p:txBody>
      </p:sp>
    </p:spTree>
    <p:extLst>
      <p:ext uri="{BB962C8B-B14F-4D97-AF65-F5344CB8AC3E}">
        <p14:creationId xmlns:p14="http://schemas.microsoft.com/office/powerpoint/2010/main" val="3117007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5A86EBC6-3D39-AB2F-DB3D-E8B97F4BB341}"/>
              </a:ext>
            </a:extLst>
          </p:cNvPr>
          <p:cNvSpPr>
            <a:spLocks noGrp="1"/>
          </p:cNvSpPr>
          <p:nvPr>
            <p:ph type="title"/>
          </p:nvPr>
        </p:nvSpPr>
        <p:spPr>
          <a:xfrm>
            <a:off x="630936" y="457200"/>
            <a:ext cx="4343400" cy="1929384"/>
          </a:xfrm>
        </p:spPr>
        <p:txBody>
          <a:bodyPr vert="horz" lIns="91440" tIns="45720" rIns="91440" bIns="45720" rtlCol="0" anchor="ctr">
            <a:normAutofit/>
          </a:bodyPr>
          <a:lstStyle/>
          <a:p>
            <a:r>
              <a:rPr lang="en-US" sz="4800" dirty="0">
                <a:solidFill>
                  <a:schemeClr val="tx1"/>
                </a:solidFill>
                <a:latin typeface="+mj-lt"/>
              </a:rPr>
              <a:t>Dynamic Programming</a:t>
            </a:r>
          </a:p>
        </p:txBody>
      </p:sp>
      <p:sp>
        <p:nvSpPr>
          <p:cNvPr id="21"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4B9D7674-5A76-C05B-E3F2-5FB3DCB14F13}"/>
              </a:ext>
            </a:extLst>
          </p:cNvPr>
          <p:cNvSpPr>
            <a:spLocks noGrp="1"/>
          </p:cNvSpPr>
          <p:nvPr>
            <p:ph type="body" idx="1"/>
          </p:nvPr>
        </p:nvSpPr>
        <p:spPr>
          <a:xfrm>
            <a:off x="5541263" y="457200"/>
            <a:ext cx="6335600" cy="2715370"/>
          </a:xfrm>
        </p:spPr>
        <p:txBody>
          <a:bodyPr vert="horz" lIns="91440" tIns="45720" rIns="91440" bIns="45720" rtlCol="0" anchor="ctr">
            <a:normAutofit/>
          </a:bodyPr>
          <a:lstStyle/>
          <a:p>
            <a:r>
              <a:rPr lang="en-US" sz="2200" dirty="0">
                <a:solidFill>
                  <a:schemeClr val="tx1"/>
                </a:solidFill>
              </a:rPr>
              <a:t>Bellman showed that a dynamic optimization problem in discrete time can be stated in a recursive, step-by-step form known as backward induction by writing down the relationship between the value function in one period and the value function in the next period. The relationship between these two value functions is called the "Bellman equation". </a:t>
            </a:r>
          </a:p>
        </p:txBody>
      </p:sp>
      <p:pic>
        <p:nvPicPr>
          <p:cNvPr id="5" name="Picture 4" descr="A person sitting at a desk&#10;&#10;Description automatically generated with medium confidence">
            <a:extLst>
              <a:ext uri="{FF2B5EF4-FFF2-40B4-BE49-F238E27FC236}">
                <a16:creationId xmlns:a16="http://schemas.microsoft.com/office/drawing/2014/main" id="{5F050E9C-356D-1694-6175-B812B0C7DD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8826" y="2569464"/>
            <a:ext cx="2943148" cy="3678936"/>
          </a:xfrm>
          <a:prstGeom prst="rect">
            <a:avLst/>
          </a:prstGeom>
        </p:spPr>
      </p:pic>
      <p:pic>
        <p:nvPicPr>
          <p:cNvPr id="7" name="Picture 6">
            <a:extLst>
              <a:ext uri="{FF2B5EF4-FFF2-40B4-BE49-F238E27FC236}">
                <a16:creationId xmlns:a16="http://schemas.microsoft.com/office/drawing/2014/main" id="{514B941D-66BB-45F9-F181-4C2A40286445}"/>
              </a:ext>
            </a:extLst>
          </p:cNvPr>
          <p:cNvPicPr>
            <a:picLocks noChangeAspect="1"/>
          </p:cNvPicPr>
          <p:nvPr/>
        </p:nvPicPr>
        <p:blipFill>
          <a:blip r:embed="rId3"/>
          <a:stretch>
            <a:fillRect/>
          </a:stretch>
        </p:blipFill>
        <p:spPr>
          <a:xfrm>
            <a:off x="5183454" y="3172570"/>
            <a:ext cx="6662491" cy="2515090"/>
          </a:xfrm>
          <a:prstGeom prst="rect">
            <a:avLst/>
          </a:prstGeom>
        </p:spPr>
      </p:pic>
    </p:spTree>
    <p:extLst>
      <p:ext uri="{BB962C8B-B14F-4D97-AF65-F5344CB8AC3E}">
        <p14:creationId xmlns:p14="http://schemas.microsoft.com/office/powerpoint/2010/main" val="2730070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043410-9A02-8267-EFC5-AD51653A2CF7}"/>
              </a:ext>
            </a:extLst>
          </p:cNvPr>
          <p:cNvSpPr>
            <a:spLocks noGrp="1"/>
          </p:cNvSpPr>
          <p:nvPr>
            <p:ph type="body" idx="1"/>
          </p:nvPr>
        </p:nvSpPr>
        <p:spPr>
          <a:xfrm>
            <a:off x="1066800" y="4761416"/>
            <a:ext cx="10063163" cy="1533002"/>
          </a:xfrm>
        </p:spPr>
        <p:txBody>
          <a:bodyPr/>
          <a:lstStyle/>
          <a:p>
            <a:endParaRPr lang="en-IN" dirty="0"/>
          </a:p>
        </p:txBody>
      </p:sp>
      <p:sp>
        <p:nvSpPr>
          <p:cNvPr id="3" name="Title 2">
            <a:extLst>
              <a:ext uri="{FF2B5EF4-FFF2-40B4-BE49-F238E27FC236}">
                <a16:creationId xmlns:a16="http://schemas.microsoft.com/office/drawing/2014/main" id="{0BBBA9FD-1816-0417-6AAF-AB95FB9925FF}"/>
              </a:ext>
            </a:extLst>
          </p:cNvPr>
          <p:cNvSpPr>
            <a:spLocks noGrp="1"/>
          </p:cNvSpPr>
          <p:nvPr>
            <p:ph type="title"/>
          </p:nvPr>
        </p:nvSpPr>
        <p:spPr>
          <a:xfrm>
            <a:off x="1064418" y="2392893"/>
            <a:ext cx="10063163" cy="1756027"/>
          </a:xfrm>
        </p:spPr>
        <p:txBody>
          <a:bodyPr/>
          <a:lstStyle/>
          <a:p>
            <a:r>
              <a:rPr lang="en-IN" dirty="0"/>
              <a:t>Fibonacci Sequence using Dynamic Programming</a:t>
            </a:r>
          </a:p>
        </p:txBody>
      </p:sp>
    </p:spTree>
    <p:extLst>
      <p:ext uri="{BB962C8B-B14F-4D97-AF65-F5344CB8AC3E}">
        <p14:creationId xmlns:p14="http://schemas.microsoft.com/office/powerpoint/2010/main" val="3423818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CDE8CE-7EC3-7AF0-1C22-61F3B624480C}"/>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4843A2F1-21F3-11A4-9DB3-E0CB147ADC3D}"/>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4263442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660445-5E1E-E834-A58B-85779AD861F9}"/>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739E6DCC-3C46-0393-D5E3-10E498B17AB8}"/>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3617857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4A6CBE-4657-5B7E-F616-994327B3B757}"/>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FF2572D4-E28E-1109-7085-B78D75FC51BF}"/>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3839599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21FF8E-5B71-0AB3-2961-F61C9BA25243}"/>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87F62D33-3F1A-8794-72AE-9156A6EA13EA}"/>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2982600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262B0F-5B23-D786-03D2-7A0531D02B8A}"/>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4AED76BE-FEC9-E085-0262-1E73DB3644CD}"/>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17046844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2E4602-6ADF-CD15-592E-EC8F9FF75415}"/>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725D2E3E-F945-2DF4-ED03-2C36E6093175}"/>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40257080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874D3F-0191-E2D8-83ED-4A02E63A6E1F}"/>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F8421890-D203-0B84-146A-5F1AB7F3390E}"/>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2703962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77686" y="355078"/>
            <a:ext cx="10063163" cy="1272756"/>
          </a:xfrm>
        </p:spPr>
        <p:txBody>
          <a:bodyPr>
            <a:normAutofit/>
          </a:bodyPr>
          <a:lstStyle/>
          <a:p>
            <a:r>
              <a:rPr lang="en-US" dirty="0"/>
              <a:t>Contents</a:t>
            </a:r>
          </a:p>
        </p:txBody>
      </p:sp>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r>
              <a:rPr lang="en-US" dirty="0">
                <a:latin typeface="Corbel (Headings)"/>
              </a:rPr>
              <a:t>Problem Formulation of </a:t>
            </a:r>
            <a:r>
              <a:rPr lang="en-US" i="1" dirty="0">
                <a:solidFill>
                  <a:schemeClr val="accent6">
                    <a:lumMod val="60000"/>
                    <a:lumOff val="40000"/>
                  </a:schemeClr>
                </a:solidFill>
                <a:latin typeface="Corbel (Headings)"/>
                <a:hlinkClick r:id="rId2">
                  <a:extLst>
                    <a:ext uri="{A12FA001-AC4F-418D-AE19-62706E023703}">
                      <ahyp:hlinkClr xmlns:ahyp="http://schemas.microsoft.com/office/drawing/2018/hyperlinkcolor" val="tx"/>
                    </a:ext>
                  </a:extLst>
                </a:hlinkClick>
              </a:rPr>
              <a:t>Anamika Dubey and Surya Santoso (2015) </a:t>
            </a:r>
            <a:r>
              <a:rPr lang="en-US" dirty="0">
                <a:solidFill>
                  <a:schemeClr val="accent6">
                    <a:lumMod val="60000"/>
                    <a:lumOff val="40000"/>
                  </a:schemeClr>
                </a:solidFill>
                <a:latin typeface="Corbel (Headings)"/>
                <a:hlinkClick r:id="rId2">
                  <a:extLst>
                    <a:ext uri="{A12FA001-AC4F-418D-AE19-62706E023703}">
                      <ahyp:hlinkClr xmlns:ahyp="http://schemas.microsoft.com/office/drawing/2018/hyperlinkcolor" val="tx"/>
                    </a:ext>
                  </a:extLst>
                </a:hlinkClick>
              </a:rPr>
              <a:t>Electric Vehicle Charging on Residential Distribution Systems: Impacts and Mitigation.</a:t>
            </a:r>
            <a:r>
              <a:rPr lang="en-US" dirty="0">
                <a:solidFill>
                  <a:schemeClr val="accent6">
                    <a:lumMod val="60000"/>
                    <a:lumOff val="40000"/>
                  </a:schemeClr>
                </a:solidFill>
                <a:latin typeface="Corbel (Headings)"/>
              </a:rPr>
              <a:t> </a:t>
            </a:r>
            <a:r>
              <a:rPr lang="en-US" dirty="0">
                <a:latin typeface="Corbel (Headings)"/>
              </a:rPr>
              <a:t>It is a harder dynamic programming </a:t>
            </a:r>
            <a:r>
              <a:rPr lang="en-US">
                <a:latin typeface="Corbel (Headings)"/>
              </a:rPr>
              <a:t>problem.</a:t>
            </a:r>
          </a:p>
          <a:p>
            <a:endParaRPr lang="en-US" dirty="0">
              <a:latin typeface="Corbel (Headings)"/>
            </a:endParaRPr>
          </a:p>
          <a:p>
            <a:r>
              <a:rPr lang="en-US" dirty="0">
                <a:latin typeface="Corbel (Headings)"/>
              </a:rPr>
              <a:t>Problem Statements where Dynamic Programming is utilized.</a:t>
            </a:r>
          </a:p>
          <a:p>
            <a:pPr lvl="1"/>
            <a:r>
              <a:rPr lang="en-US" dirty="0">
                <a:latin typeface="Corbel (Headings)"/>
              </a:rPr>
              <a:t>Recursive Fibonacci Sequence with Memoization.</a:t>
            </a:r>
          </a:p>
          <a:p>
            <a:pPr lvl="1"/>
            <a:r>
              <a:rPr lang="en-US" dirty="0">
                <a:latin typeface="Corbel (Headings)"/>
              </a:rPr>
              <a:t>Shortest Path Problem with Memoization.</a:t>
            </a:r>
          </a:p>
        </p:txBody>
      </p:sp>
    </p:spTree>
    <p:extLst>
      <p:ext uri="{BB962C8B-B14F-4D97-AF65-F5344CB8AC3E}">
        <p14:creationId xmlns:p14="http://schemas.microsoft.com/office/powerpoint/2010/main" val="2215898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DA63B2-2692-D9EB-BF32-1E1BE49E7C97}"/>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B7DF4769-7F8C-4139-3FDD-C0D3ABB8B84B}"/>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529006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5557C-76CC-D8FE-9DA4-19FF24A73ABD}"/>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5AE4CA5A-BE0B-D6F5-E858-D690E975189F}"/>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383657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6E888D-C72A-F579-7428-73FD1C52E817}"/>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B5111C50-2943-920F-4245-635AF824279F}"/>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16311560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199A6E-2934-F1AF-8F73-A1ED75949772}"/>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3A85025B-8390-3FC6-5C3A-A5250D0759C3}"/>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491345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89019F-FF83-0C2E-7DF6-716B2FCC74CF}"/>
              </a:ext>
            </a:extLst>
          </p:cNvPr>
          <p:cNvSpPr>
            <a:spLocks noGrp="1"/>
          </p:cNvSpPr>
          <p:nvPr>
            <p:ph type="body" idx="1"/>
          </p:nvPr>
        </p:nvSpPr>
        <p:spPr>
          <a:xfrm>
            <a:off x="351182" y="1604748"/>
            <a:ext cx="10063163" cy="1533002"/>
          </a:xfrm>
        </p:spPr>
        <p:txBody>
          <a:bodyPr/>
          <a:lstStyle/>
          <a:p>
            <a:endParaRPr lang="en-IN" dirty="0"/>
          </a:p>
        </p:txBody>
      </p:sp>
      <p:sp>
        <p:nvSpPr>
          <p:cNvPr id="3" name="Title 2">
            <a:extLst>
              <a:ext uri="{FF2B5EF4-FFF2-40B4-BE49-F238E27FC236}">
                <a16:creationId xmlns:a16="http://schemas.microsoft.com/office/drawing/2014/main" id="{205983AE-24D7-14A2-652C-2BFB47C38660}"/>
              </a:ext>
            </a:extLst>
          </p:cNvPr>
          <p:cNvSpPr>
            <a:spLocks noGrp="1"/>
          </p:cNvSpPr>
          <p:nvPr>
            <p:ph type="title"/>
          </p:nvPr>
        </p:nvSpPr>
        <p:spPr>
          <a:xfrm>
            <a:off x="37769" y="5796500"/>
            <a:ext cx="12116462" cy="970059"/>
          </a:xfrm>
        </p:spPr>
        <p:txBody>
          <a:bodyPr/>
          <a:lstStyle/>
          <a:p>
            <a:r>
              <a:rPr lang="en-IN" dirty="0"/>
              <a:t>Shortest Path Problem using Dynamic Programming</a:t>
            </a:r>
          </a:p>
        </p:txBody>
      </p:sp>
    </p:spTree>
    <p:extLst>
      <p:ext uri="{BB962C8B-B14F-4D97-AF65-F5344CB8AC3E}">
        <p14:creationId xmlns:p14="http://schemas.microsoft.com/office/powerpoint/2010/main" val="40316689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33A465-525A-4EAC-DEFE-B8E93B5E8A57}"/>
              </a:ext>
            </a:extLst>
          </p:cNvPr>
          <p:cNvSpPr>
            <a:spLocks noGrp="1"/>
          </p:cNvSpPr>
          <p:nvPr>
            <p:ph type="body" idx="1"/>
          </p:nvPr>
        </p:nvSpPr>
        <p:spPr/>
        <p:txBody>
          <a:bodyPr/>
          <a:lstStyle/>
          <a:p>
            <a:endParaRPr lang="en-IN" dirty="0"/>
          </a:p>
        </p:txBody>
      </p:sp>
      <p:sp>
        <p:nvSpPr>
          <p:cNvPr id="3" name="Title 2">
            <a:extLst>
              <a:ext uri="{FF2B5EF4-FFF2-40B4-BE49-F238E27FC236}">
                <a16:creationId xmlns:a16="http://schemas.microsoft.com/office/drawing/2014/main" id="{562F9E3E-0BBD-6786-8C3E-C9000561D9FA}"/>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37189828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95AC7B-B555-C08B-0CDB-1E7042C46974}"/>
              </a:ext>
            </a:extLst>
          </p:cNvPr>
          <p:cNvSpPr>
            <a:spLocks noGrp="1"/>
          </p:cNvSpPr>
          <p:nvPr>
            <p:ph type="body" idx="1"/>
          </p:nvPr>
        </p:nvSpPr>
        <p:spPr/>
        <p:txBody>
          <a:bodyPr/>
          <a:lstStyle/>
          <a:p>
            <a:endParaRPr lang="en-IN" dirty="0"/>
          </a:p>
        </p:txBody>
      </p:sp>
      <p:sp>
        <p:nvSpPr>
          <p:cNvPr id="3" name="Title 2">
            <a:extLst>
              <a:ext uri="{FF2B5EF4-FFF2-40B4-BE49-F238E27FC236}">
                <a16:creationId xmlns:a16="http://schemas.microsoft.com/office/drawing/2014/main" id="{E4AF5C7C-8BC9-0C72-6554-A89110924F5C}"/>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76403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57AA2E-4687-7824-6918-10B528088157}"/>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5D5F712D-E00C-ABBC-A653-067DAABAE620}"/>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14263204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45D1CF-AC78-3C57-685B-6BB2FCA5E78D}"/>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C3BA5D94-0053-C6CA-BD9E-C6BD870640B4}"/>
              </a:ext>
            </a:extLst>
          </p:cNvPr>
          <p:cNvSpPr>
            <a:spLocks noGrp="1"/>
          </p:cNvSpPr>
          <p:nvPr>
            <p:ph type="title"/>
          </p:nvPr>
        </p:nvSpPr>
        <p:spPr/>
        <p:txBody>
          <a:bodyPr/>
          <a:lstStyle/>
          <a:p>
            <a:endParaRPr lang="en-IN" dirty="0"/>
          </a:p>
        </p:txBody>
      </p:sp>
    </p:spTree>
    <p:extLst>
      <p:ext uri="{BB962C8B-B14F-4D97-AF65-F5344CB8AC3E}">
        <p14:creationId xmlns:p14="http://schemas.microsoft.com/office/powerpoint/2010/main" val="5386036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FD89CC-8093-B062-E782-EC4D6606AEB6}"/>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6A35D576-2B7C-A115-DC97-060EDF82DFEA}"/>
              </a:ext>
            </a:extLst>
          </p:cNvPr>
          <p:cNvSpPr>
            <a:spLocks noGrp="1"/>
          </p:cNvSpPr>
          <p:nvPr>
            <p:ph type="title"/>
          </p:nvPr>
        </p:nvSpPr>
        <p:spPr/>
        <p:txBody>
          <a:bodyPr/>
          <a:lstStyle/>
          <a:p>
            <a:endParaRPr lang="en-IN" dirty="0"/>
          </a:p>
        </p:txBody>
      </p:sp>
    </p:spTree>
    <p:extLst>
      <p:ext uri="{BB962C8B-B14F-4D97-AF65-F5344CB8AC3E}">
        <p14:creationId xmlns:p14="http://schemas.microsoft.com/office/powerpoint/2010/main" val="3570973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99C5043-70C7-42B6-BC83-DD09FFA9C12A}"/>
              </a:ext>
            </a:extLst>
          </p:cNvPr>
          <p:cNvSpPr>
            <a:spLocks noGrp="1"/>
          </p:cNvSpPr>
          <p:nvPr>
            <p:ph type="body" idx="1"/>
          </p:nvPr>
        </p:nvSpPr>
        <p:spPr>
          <a:xfrm>
            <a:off x="6096000" y="1895998"/>
            <a:ext cx="5387915" cy="1533002"/>
          </a:xfrm>
        </p:spPr>
        <p:txBody>
          <a:bodyPr/>
          <a:lstStyle/>
          <a:p>
            <a:r>
              <a:rPr lang="en-US" dirty="0">
                <a:solidFill>
                  <a:schemeClr val="bg1">
                    <a:lumMod val="85000"/>
                  </a:schemeClr>
                </a:solidFill>
              </a:rPr>
              <a:t>EVs are plugged in during the night for charging.</a:t>
            </a:r>
          </a:p>
          <a:p>
            <a:r>
              <a:rPr lang="en-US" dirty="0"/>
              <a:t>Charging at multiple locations of the residential grid (a distribution network) at the same time causes voltage drops.</a:t>
            </a:r>
          </a:p>
          <a:p>
            <a:r>
              <a:rPr lang="en-US" dirty="0"/>
              <a:t>Such uncoordinated power consumption at the local scale can lead to grid problems.</a:t>
            </a:r>
          </a:p>
        </p:txBody>
      </p:sp>
      <p:sp>
        <p:nvSpPr>
          <p:cNvPr id="2" name="Title 1">
            <a:extLst>
              <a:ext uri="{FF2B5EF4-FFF2-40B4-BE49-F238E27FC236}">
                <a16:creationId xmlns:a16="http://schemas.microsoft.com/office/drawing/2014/main" id="{2CFEBE16-0972-41CE-A8FA-A2F80D8FFFBB}"/>
              </a:ext>
            </a:extLst>
          </p:cNvPr>
          <p:cNvSpPr>
            <a:spLocks noGrp="1"/>
          </p:cNvSpPr>
          <p:nvPr>
            <p:ph type="title"/>
          </p:nvPr>
        </p:nvSpPr>
        <p:spPr>
          <a:xfrm>
            <a:off x="1146313" y="63611"/>
            <a:ext cx="10063163" cy="1756027"/>
          </a:xfrm>
        </p:spPr>
        <p:txBody>
          <a:bodyPr/>
          <a:lstStyle/>
          <a:p>
            <a:r>
              <a:rPr lang="en-US" dirty="0"/>
              <a:t>Electric Vehicle Charging on Residential Distribution Systems: Impacts and Mitigation</a:t>
            </a:r>
            <a:br>
              <a:rPr lang="en-US" dirty="0"/>
            </a:br>
            <a:r>
              <a:rPr lang="en-US" sz="2400" b="0" i="1" dirty="0"/>
              <a:t>Anamika Dubey and Surya Santoso (2015)</a:t>
            </a:r>
            <a:endParaRPr lang="en-US" b="0" i="1" dirty="0"/>
          </a:p>
        </p:txBody>
      </p:sp>
      <p:pic>
        <p:nvPicPr>
          <p:cNvPr id="5" name="Picture 4">
            <a:extLst>
              <a:ext uri="{FF2B5EF4-FFF2-40B4-BE49-F238E27FC236}">
                <a16:creationId xmlns:a16="http://schemas.microsoft.com/office/drawing/2014/main" id="{38EF5DA3-2B2D-C8A3-FCD1-267EEA8600B2}"/>
              </a:ext>
            </a:extLst>
          </p:cNvPr>
          <p:cNvPicPr>
            <a:picLocks noChangeAspect="1"/>
          </p:cNvPicPr>
          <p:nvPr/>
        </p:nvPicPr>
        <p:blipFill>
          <a:blip r:embed="rId2"/>
          <a:stretch>
            <a:fillRect/>
          </a:stretch>
        </p:blipFill>
        <p:spPr>
          <a:xfrm>
            <a:off x="195345" y="1885707"/>
            <a:ext cx="5443577" cy="4853023"/>
          </a:xfrm>
          <a:prstGeom prst="rect">
            <a:avLst/>
          </a:prstGeom>
        </p:spPr>
      </p:pic>
    </p:spTree>
    <p:extLst>
      <p:ext uri="{BB962C8B-B14F-4D97-AF65-F5344CB8AC3E}">
        <p14:creationId xmlns:p14="http://schemas.microsoft.com/office/powerpoint/2010/main" val="38212295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1CF16B-9030-06FB-6E73-90BA0055F517}"/>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55A42055-50A0-91C1-D9EC-43042A785435}"/>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41390635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5CECA0-66F8-A232-293C-9BB14E71485D}"/>
              </a:ext>
            </a:extLst>
          </p:cNvPr>
          <p:cNvSpPr>
            <a:spLocks noGrp="1"/>
          </p:cNvSpPr>
          <p:nvPr>
            <p:ph type="body" idx="1"/>
          </p:nvPr>
        </p:nvSpPr>
        <p:spPr>
          <a:xfrm>
            <a:off x="377719" y="1478942"/>
            <a:ext cx="11059661" cy="5273130"/>
          </a:xfrm>
        </p:spPr>
        <p:txBody>
          <a:bodyPr/>
          <a:lstStyle/>
          <a:p>
            <a:r>
              <a:rPr lang="en-IN" sz="2800" dirty="0"/>
              <a:t>Instead of using dynamic programming and optimization on </a:t>
            </a:r>
          </a:p>
          <a:p>
            <a:pPr marL="457200" indent="-457200">
              <a:buFont typeface="Arial" panose="020B0604020202020204" pitchFamily="34" charset="0"/>
              <a:buChar char="•"/>
            </a:pPr>
            <a:r>
              <a:rPr lang="en-IN" sz="2800" dirty="0"/>
              <a:t>N state variables (including memory elements like Battery SOC) </a:t>
            </a:r>
          </a:p>
          <a:p>
            <a:pPr marL="457200" indent="-457200">
              <a:buFont typeface="Arial" panose="020B0604020202020204" pitchFamily="34" charset="0"/>
              <a:buChar char="•"/>
            </a:pPr>
            <a:r>
              <a:rPr lang="en-IN" sz="2800" dirty="0"/>
              <a:t>C constraints </a:t>
            </a:r>
          </a:p>
          <a:p>
            <a:pPr marL="457200" indent="-457200">
              <a:buFont typeface="Arial" panose="020B0604020202020204" pitchFamily="34" charset="0"/>
              <a:buChar char="•"/>
            </a:pPr>
            <a:r>
              <a:rPr lang="en-IN" sz="2800" dirty="0"/>
              <a:t>- All for T time steps</a:t>
            </a:r>
          </a:p>
          <a:p>
            <a:pPr marL="457200" indent="-457200">
              <a:buFont typeface="Arial" panose="020B0604020202020204" pitchFamily="34" charset="0"/>
              <a:buChar char="•"/>
            </a:pPr>
            <a:endParaRPr lang="en-IN" sz="2800" dirty="0"/>
          </a:p>
          <a:p>
            <a:r>
              <a:rPr lang="en-IN" sz="2800" dirty="0"/>
              <a:t>Why not just form:</a:t>
            </a:r>
          </a:p>
          <a:p>
            <a:pPr marL="457200" indent="-457200">
              <a:buFont typeface="Arial" panose="020B0604020202020204" pitchFamily="34" charset="0"/>
              <a:buChar char="•"/>
            </a:pPr>
            <a:r>
              <a:rPr lang="en-IN" sz="2800" dirty="0"/>
              <a:t> N*T state variables (including Battery SOC)</a:t>
            </a:r>
          </a:p>
          <a:p>
            <a:pPr marL="457200" indent="-457200">
              <a:buFont typeface="Arial" panose="020B0604020202020204" pitchFamily="34" charset="0"/>
              <a:buChar char="•"/>
            </a:pPr>
            <a:r>
              <a:rPr lang="en-IN" sz="2800" dirty="0"/>
              <a:t>C*T constraints plus T additional constraints to maintain </a:t>
            </a:r>
            <a:r>
              <a:rPr lang="en-IN" sz="2800" i="1" dirty="0"/>
              <a:t>continuity </a:t>
            </a:r>
            <a:r>
              <a:rPr lang="en-IN" sz="2800" dirty="0"/>
              <a:t>for those memory elements. </a:t>
            </a:r>
            <a:r>
              <a:rPr lang="en-IN" sz="1800" dirty="0"/>
              <a:t>(Let’s assume just one battery in our whole grid)</a:t>
            </a:r>
            <a:endParaRPr lang="en-IN" sz="2800" dirty="0"/>
          </a:p>
          <a:p>
            <a:pPr marL="457200" indent="-457200">
              <a:buFont typeface="Arial" panose="020B0604020202020204" pitchFamily="34" charset="0"/>
              <a:buChar char="•"/>
            </a:pPr>
            <a:r>
              <a:rPr lang="en-IN" sz="2800" dirty="0"/>
              <a:t>All into one big ‘steady-state-like’ Optimization problem and plug it into a solver?</a:t>
            </a:r>
          </a:p>
          <a:p>
            <a:pPr marL="457200" indent="-457200">
              <a:buFont typeface="Arial" panose="020B0604020202020204" pitchFamily="34" charset="0"/>
              <a:buChar char="•"/>
            </a:pPr>
            <a:endParaRPr lang="en-IN" sz="2800" dirty="0"/>
          </a:p>
        </p:txBody>
      </p:sp>
      <p:sp>
        <p:nvSpPr>
          <p:cNvPr id="3" name="Title 2">
            <a:extLst>
              <a:ext uri="{FF2B5EF4-FFF2-40B4-BE49-F238E27FC236}">
                <a16:creationId xmlns:a16="http://schemas.microsoft.com/office/drawing/2014/main" id="{7E0B44CE-9DAE-23DB-0CD5-295D7AA6AFA4}"/>
              </a:ext>
            </a:extLst>
          </p:cNvPr>
          <p:cNvSpPr>
            <a:spLocks noGrp="1"/>
          </p:cNvSpPr>
          <p:nvPr>
            <p:ph type="title"/>
          </p:nvPr>
        </p:nvSpPr>
        <p:spPr>
          <a:xfrm>
            <a:off x="875967" y="190380"/>
            <a:ext cx="10063163" cy="1073877"/>
          </a:xfrm>
        </p:spPr>
        <p:txBody>
          <a:bodyPr/>
          <a:lstStyle/>
          <a:p>
            <a:r>
              <a:rPr lang="en-IN" dirty="0"/>
              <a:t>Do we even need a dynamic programming formulation in Power Systems?</a:t>
            </a:r>
          </a:p>
        </p:txBody>
      </p:sp>
    </p:spTree>
    <p:extLst>
      <p:ext uri="{BB962C8B-B14F-4D97-AF65-F5344CB8AC3E}">
        <p14:creationId xmlns:p14="http://schemas.microsoft.com/office/powerpoint/2010/main" val="38305370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5CECA0-66F8-A232-293C-9BB14E71485D}"/>
              </a:ext>
            </a:extLst>
          </p:cNvPr>
          <p:cNvSpPr>
            <a:spLocks noGrp="1"/>
          </p:cNvSpPr>
          <p:nvPr>
            <p:ph type="body" idx="1"/>
          </p:nvPr>
        </p:nvSpPr>
        <p:spPr>
          <a:xfrm>
            <a:off x="401573" y="1423282"/>
            <a:ext cx="11059661" cy="5273130"/>
          </a:xfrm>
        </p:spPr>
        <p:txBody>
          <a:bodyPr/>
          <a:lstStyle/>
          <a:p>
            <a:r>
              <a:rPr lang="en-IN" sz="2800" dirty="0"/>
              <a:t>Instead of using dynamic programming and optimization, why not just incorporate more state variables, more constraints (both by a factor of the number of time-steps: T) into one big ‘steady-state-like’ Optimization problem and plug it into a solver?</a:t>
            </a:r>
          </a:p>
          <a:p>
            <a:pPr marL="457200" indent="-457200">
              <a:buFont typeface="Arial" panose="020B0604020202020204" pitchFamily="34" charset="0"/>
              <a:buChar char="•"/>
            </a:pPr>
            <a:endParaRPr lang="en-IN" sz="2800" dirty="0"/>
          </a:p>
          <a:p>
            <a:r>
              <a:rPr lang="en-IN" sz="2800" dirty="0">
                <a:solidFill>
                  <a:srgbClr val="C00000"/>
                </a:solidFill>
                <a:highlight>
                  <a:srgbClr val="C0C0C0"/>
                </a:highlight>
              </a:rPr>
              <a:t>I do not have an answer for this now, I’d imagine that the time complexity will increase exponentially, but that’s just my speculation.</a:t>
            </a:r>
          </a:p>
          <a:p>
            <a:pPr marL="457200" indent="-457200">
              <a:buFont typeface="Arial" panose="020B0604020202020204" pitchFamily="34" charset="0"/>
              <a:buChar char="•"/>
            </a:pPr>
            <a:endParaRPr lang="en-IN" sz="2800" dirty="0"/>
          </a:p>
        </p:txBody>
      </p:sp>
      <p:sp>
        <p:nvSpPr>
          <p:cNvPr id="3" name="Title 2">
            <a:extLst>
              <a:ext uri="{FF2B5EF4-FFF2-40B4-BE49-F238E27FC236}">
                <a16:creationId xmlns:a16="http://schemas.microsoft.com/office/drawing/2014/main" id="{7E0B44CE-9DAE-23DB-0CD5-295D7AA6AFA4}"/>
              </a:ext>
            </a:extLst>
          </p:cNvPr>
          <p:cNvSpPr>
            <a:spLocks noGrp="1"/>
          </p:cNvSpPr>
          <p:nvPr>
            <p:ph type="title"/>
          </p:nvPr>
        </p:nvSpPr>
        <p:spPr>
          <a:xfrm>
            <a:off x="899821" y="161588"/>
            <a:ext cx="10063163" cy="1073877"/>
          </a:xfrm>
        </p:spPr>
        <p:txBody>
          <a:bodyPr/>
          <a:lstStyle/>
          <a:p>
            <a:r>
              <a:rPr lang="en-IN" dirty="0"/>
              <a:t>Do we even need a dynamic programming formulation in Power Systems?</a:t>
            </a:r>
          </a:p>
        </p:txBody>
      </p:sp>
    </p:spTree>
    <p:extLst>
      <p:ext uri="{BB962C8B-B14F-4D97-AF65-F5344CB8AC3E}">
        <p14:creationId xmlns:p14="http://schemas.microsoft.com/office/powerpoint/2010/main" val="5049846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A4D36D-E467-F4FE-85E9-87893066C575}"/>
              </a:ext>
            </a:extLst>
          </p:cNvPr>
          <p:cNvSpPr>
            <a:spLocks noGrp="1"/>
          </p:cNvSpPr>
          <p:nvPr>
            <p:ph type="body" idx="1"/>
          </p:nvPr>
        </p:nvSpPr>
        <p:spPr/>
        <p:txBody>
          <a:bodyPr/>
          <a:lstStyle/>
          <a:p>
            <a:endParaRPr lang="en-IN" dirty="0"/>
          </a:p>
        </p:txBody>
      </p:sp>
      <p:sp>
        <p:nvSpPr>
          <p:cNvPr id="3" name="Title 2">
            <a:extLst>
              <a:ext uri="{FF2B5EF4-FFF2-40B4-BE49-F238E27FC236}">
                <a16:creationId xmlns:a16="http://schemas.microsoft.com/office/drawing/2014/main" id="{F7B712F3-BF4D-77D9-9C54-FB6D21C34B02}"/>
              </a:ext>
            </a:extLst>
          </p:cNvPr>
          <p:cNvSpPr>
            <a:spLocks noGrp="1"/>
          </p:cNvSpPr>
          <p:nvPr>
            <p:ph type="title"/>
          </p:nvPr>
        </p:nvSpPr>
        <p:spPr/>
        <p:txBody>
          <a:bodyPr/>
          <a:lstStyle/>
          <a:p>
            <a:r>
              <a:rPr lang="en-IN" dirty="0"/>
              <a:t>Approximate Dynamic Programming</a:t>
            </a:r>
          </a:p>
        </p:txBody>
      </p:sp>
    </p:spTree>
    <p:extLst>
      <p:ext uri="{BB962C8B-B14F-4D97-AF65-F5344CB8AC3E}">
        <p14:creationId xmlns:p14="http://schemas.microsoft.com/office/powerpoint/2010/main" val="23653809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4654285"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C5367E75-5A94-9A8A-9213-6336439E8AA9}"/>
              </a:ext>
            </a:extLst>
          </p:cNvPr>
          <p:cNvSpPr>
            <a:spLocks noGrp="1"/>
          </p:cNvSpPr>
          <p:nvPr>
            <p:ph type="title"/>
          </p:nvPr>
        </p:nvSpPr>
        <p:spPr>
          <a:xfrm>
            <a:off x="303797" y="279731"/>
            <a:ext cx="3608245" cy="1252916"/>
          </a:xfrm>
        </p:spPr>
        <p:txBody>
          <a:bodyPr vert="horz" lIns="91440" tIns="45720" rIns="91440" bIns="45720" rtlCol="0" anchor="t">
            <a:normAutofit fontScale="90000"/>
          </a:bodyPr>
          <a:lstStyle/>
          <a:p>
            <a:r>
              <a:rPr lang="en-US" sz="4800" kern="1200" dirty="0">
                <a:latin typeface="+mj-lt"/>
                <a:ea typeface="+mj-ea"/>
                <a:cs typeface="+mj-cs"/>
              </a:rPr>
              <a:t>Basic Problem Structure of DP: Discrete-time  System</a:t>
            </a:r>
          </a:p>
        </p:txBody>
      </p:sp>
      <p:sp>
        <p:nvSpPr>
          <p:cNvPr id="12" name="Rectangle 11">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2118" y="0"/>
            <a:ext cx="7529872"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4FF4229-B879-833F-2FA3-A5AB4557A263}"/>
              </a:ext>
            </a:extLst>
          </p:cNvPr>
          <p:cNvPicPr>
            <a:picLocks noChangeAspect="1"/>
          </p:cNvPicPr>
          <p:nvPr/>
        </p:nvPicPr>
        <p:blipFill>
          <a:blip r:embed="rId2"/>
          <a:stretch>
            <a:fillRect/>
          </a:stretch>
        </p:blipFill>
        <p:spPr>
          <a:xfrm>
            <a:off x="627838" y="2921615"/>
            <a:ext cx="10825005" cy="923329"/>
          </a:xfrm>
          <a:prstGeom prst="rect">
            <a:avLst/>
          </a:prstGeom>
          <a:ln w="28575">
            <a:solidFill>
              <a:srgbClr val="0070C0"/>
            </a:solidFill>
          </a:ln>
        </p:spPr>
      </p:pic>
      <p:sp>
        <p:nvSpPr>
          <p:cNvPr id="14" name="Rectangle 13">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9976" y="4006121"/>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 name="Text Placeholder 1">
                <a:extLst>
                  <a:ext uri="{FF2B5EF4-FFF2-40B4-BE49-F238E27FC236}">
                    <a16:creationId xmlns:a16="http://schemas.microsoft.com/office/drawing/2014/main" id="{A6BC4915-134C-0231-4D06-6AC90917135A}"/>
                  </a:ext>
                </a:extLst>
              </p:cNvPr>
              <p:cNvSpPr>
                <a:spLocks noGrp="1"/>
              </p:cNvSpPr>
              <p:nvPr>
                <p:ph type="body" idx="1"/>
              </p:nvPr>
            </p:nvSpPr>
            <p:spPr>
              <a:xfrm>
                <a:off x="5249142" y="1123631"/>
                <a:ext cx="5278385" cy="768779"/>
              </a:xfr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lnSpcReduction="10000"/>
              </a:bodyPr>
              <a:lstStyle/>
              <a:p>
                <a14:m>
                  <m:oMath xmlns:m="http://schemas.openxmlformats.org/officeDocument/2006/math">
                    <m:sSub>
                      <m:sSubPr>
                        <m:ctrlPr>
                          <a:rPr lang="en-IN" sz="1800" b="0" i="1" smtClean="0">
                            <a:solidFill>
                              <a:schemeClr val="tx1"/>
                            </a:solidFill>
                            <a:latin typeface="Cambria Math" panose="02040503050406030204" pitchFamily="18" charset="0"/>
                          </a:rPr>
                        </m:ctrlPr>
                      </m:sSubPr>
                      <m:e>
                        <m:r>
                          <a:rPr lang="en-IN" sz="1800" b="0" i="1" smtClean="0">
                            <a:solidFill>
                              <a:schemeClr val="tx1"/>
                            </a:solidFill>
                            <a:latin typeface="Cambria Math" panose="02040503050406030204" pitchFamily="18" charset="0"/>
                          </a:rPr>
                          <m:t>𝑥</m:t>
                        </m:r>
                      </m:e>
                      <m:sub>
                        <m:r>
                          <a:rPr lang="en-IN" sz="1800" b="0" i="1" smtClean="0">
                            <a:solidFill>
                              <a:schemeClr val="tx1"/>
                            </a:solidFill>
                            <a:latin typeface="Cambria Math" panose="02040503050406030204" pitchFamily="18" charset="0"/>
                          </a:rPr>
                          <m:t>𝑘</m:t>
                        </m:r>
                      </m:sub>
                    </m:sSub>
                  </m:oMath>
                </a14:m>
                <a:r>
                  <a:rPr lang="en-US" sz="1800" dirty="0">
                    <a:solidFill>
                      <a:schemeClr val="tx1"/>
                    </a:solidFill>
                  </a:rPr>
                  <a:t> : State. Basically, a set of quantities that summarizes past information relevant for future optimization at time </a:t>
                </a:r>
                <a14:m>
                  <m:oMath xmlns:m="http://schemas.openxmlformats.org/officeDocument/2006/math">
                    <m:r>
                      <a:rPr lang="en-IN" sz="1800" b="0" i="1" smtClean="0">
                        <a:solidFill>
                          <a:schemeClr val="tx1"/>
                        </a:solidFill>
                        <a:latin typeface="Cambria Math" panose="02040503050406030204" pitchFamily="18" charset="0"/>
                      </a:rPr>
                      <m:t>𝑘</m:t>
                    </m:r>
                  </m:oMath>
                </a14:m>
                <a:endParaRPr lang="en-US" sz="1800" dirty="0">
                  <a:solidFill>
                    <a:schemeClr val="tx1"/>
                  </a:solidFill>
                </a:endParaRPr>
              </a:p>
            </p:txBody>
          </p:sp>
        </mc:Choice>
        <mc:Fallback>
          <p:sp>
            <p:nvSpPr>
              <p:cNvPr id="2" name="Text Placeholder 1">
                <a:extLst>
                  <a:ext uri="{FF2B5EF4-FFF2-40B4-BE49-F238E27FC236}">
                    <a16:creationId xmlns:a16="http://schemas.microsoft.com/office/drawing/2014/main" id="{A6BC4915-134C-0231-4D06-6AC90917135A}"/>
                  </a:ext>
                </a:extLst>
              </p:cNvPr>
              <p:cNvSpPr>
                <a:spLocks noGrp="1" noRot="1" noChangeAspect="1" noMove="1" noResize="1" noEditPoints="1" noAdjustHandles="1" noChangeArrowheads="1" noChangeShapeType="1" noTextEdit="1"/>
              </p:cNvSpPr>
              <p:nvPr>
                <p:ph type="body" idx="1"/>
              </p:nvPr>
            </p:nvSpPr>
            <p:spPr>
              <a:xfrm>
                <a:off x="5249142" y="1123631"/>
                <a:ext cx="5278385" cy="768779"/>
              </a:xfrm>
              <a:blipFill>
                <a:blip r:embed="rId3"/>
                <a:stretch>
                  <a:fillRect l="-806" t="-9375" b="-10156"/>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DB41613C-E1FC-26F1-2602-599219BAC64B}"/>
                  </a:ext>
                </a:extLst>
              </p:cNvPr>
              <p:cNvSpPr txBox="1"/>
              <p:nvPr/>
            </p:nvSpPr>
            <p:spPr>
              <a:xfrm>
                <a:off x="168260" y="4443390"/>
                <a:ext cx="5605389"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𝑢</m:t>
                        </m:r>
                      </m:e>
                      <m:sub>
                        <m:r>
                          <a:rPr lang="en-IN" b="0" i="1" smtClean="0">
                            <a:latin typeface="Cambria Math" panose="02040503050406030204" pitchFamily="18" charset="0"/>
                          </a:rPr>
                          <m:t>𝑘</m:t>
                        </m:r>
                      </m:sub>
                    </m:sSub>
                  </m:oMath>
                </a14:m>
                <a:r>
                  <a:rPr lang="en-IN" dirty="0"/>
                  <a:t> : Control. Decision to be selected at time </a:t>
                </a:r>
                <a14:m>
                  <m:oMath xmlns:m="http://schemas.openxmlformats.org/officeDocument/2006/math">
                    <m:r>
                      <a:rPr lang="en-IN" b="0" i="1" smtClean="0">
                        <a:latin typeface="Cambria Math" panose="02040503050406030204" pitchFamily="18" charset="0"/>
                      </a:rPr>
                      <m:t>𝑘</m:t>
                    </m:r>
                  </m:oMath>
                </a14:m>
                <a:r>
                  <a:rPr lang="en-IN" dirty="0"/>
                  <a:t> from a given set of possible control actions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𝑈</m:t>
                        </m:r>
                      </m:e>
                      <m:sub>
                        <m:r>
                          <a:rPr lang="en-IN" b="0" i="1" smtClean="0">
                            <a:latin typeface="Cambria Math" panose="02040503050406030204" pitchFamily="18" charset="0"/>
                          </a:rPr>
                          <m:t>𝑘</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𝑘</m:t>
                        </m:r>
                      </m:sub>
                    </m:sSub>
                    <m:r>
                      <a:rPr lang="en-IN" b="0" i="1" smtClean="0">
                        <a:latin typeface="Cambria Math" panose="02040503050406030204" pitchFamily="18" charset="0"/>
                      </a:rPr>
                      <m:t>)</m:t>
                    </m:r>
                  </m:oMath>
                </a14:m>
                <a:r>
                  <a:rPr lang="en-IN" dirty="0"/>
                  <a:t>.</a:t>
                </a:r>
              </a:p>
            </p:txBody>
          </p:sp>
        </mc:Choice>
        <mc:Fallback>
          <p:sp>
            <p:nvSpPr>
              <p:cNvPr id="6" name="TextBox 5">
                <a:extLst>
                  <a:ext uri="{FF2B5EF4-FFF2-40B4-BE49-F238E27FC236}">
                    <a16:creationId xmlns:a16="http://schemas.microsoft.com/office/drawing/2014/main" id="{DB41613C-E1FC-26F1-2602-599219BAC64B}"/>
                  </a:ext>
                </a:extLst>
              </p:cNvPr>
              <p:cNvSpPr txBox="1">
                <a:spLocks noRot="1" noChangeAspect="1" noMove="1" noResize="1" noEditPoints="1" noAdjustHandles="1" noChangeArrowheads="1" noChangeShapeType="1" noTextEdit="1"/>
              </p:cNvSpPr>
              <p:nvPr/>
            </p:nvSpPr>
            <p:spPr>
              <a:xfrm>
                <a:off x="168260" y="4443390"/>
                <a:ext cx="5605389" cy="646331"/>
              </a:xfrm>
              <a:prstGeom prst="rect">
                <a:avLst/>
              </a:prstGeom>
              <a:blipFill>
                <a:blip r:embed="rId4"/>
                <a:stretch>
                  <a:fillRect l="-869" t="-4630" b="-12963"/>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E1A2550-57EB-5901-493A-F3956140A534}"/>
                  </a:ext>
                </a:extLst>
              </p:cNvPr>
              <p:cNvSpPr txBox="1"/>
              <p:nvPr/>
            </p:nvSpPr>
            <p:spPr>
              <a:xfrm>
                <a:off x="6418352" y="4304890"/>
                <a:ext cx="5605388"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𝑤</m:t>
                        </m:r>
                      </m:e>
                      <m:sub>
                        <m:r>
                          <a:rPr lang="en-IN" b="0" i="1" smtClean="0">
                            <a:latin typeface="Cambria Math" panose="02040503050406030204" pitchFamily="18" charset="0"/>
                          </a:rPr>
                          <m:t>𝑘</m:t>
                        </m:r>
                      </m:sub>
                    </m:sSub>
                  </m:oMath>
                </a14:m>
                <a:r>
                  <a:rPr lang="en-IN" dirty="0"/>
                  <a:t>: Disturbance. Random Parameter with distribution </a:t>
                </a:r>
                <a14:m>
                  <m:oMath xmlns:m="http://schemas.openxmlformats.org/officeDocument/2006/math">
                    <m:r>
                      <a:rPr lang="en-IN" b="0" i="1" smtClean="0">
                        <a:latin typeface="Cambria Math" panose="02040503050406030204" pitchFamily="18" charset="0"/>
                      </a:rPr>
                      <m:t>𝑃</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𝑤</m:t>
                        </m:r>
                      </m:e>
                      <m:sub>
                        <m:r>
                          <a:rPr lang="en-IN" b="0" i="1" smtClean="0">
                            <a:latin typeface="Cambria Math" panose="02040503050406030204" pitchFamily="18" charset="0"/>
                          </a:rPr>
                          <m:t>𝑘</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𝑘</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𝑢</m:t>
                        </m:r>
                      </m:e>
                      <m:sub>
                        <m:r>
                          <a:rPr lang="en-IN" b="0" i="1" smtClean="0">
                            <a:latin typeface="Cambria Math" panose="02040503050406030204" pitchFamily="18" charset="0"/>
                          </a:rPr>
                          <m:t>𝑘</m:t>
                        </m:r>
                      </m:sub>
                    </m:sSub>
                    <m:r>
                      <a:rPr lang="en-IN" b="0" i="1" smtClean="0">
                        <a:latin typeface="Cambria Math" panose="02040503050406030204" pitchFamily="18" charset="0"/>
                      </a:rPr>
                      <m:t>)</m:t>
                    </m:r>
                  </m:oMath>
                </a14:m>
                <a:r>
                  <a:rPr lang="en-IN" dirty="0"/>
                  <a:t>. NOT present in deterministic systems, in which case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𝑘</m:t>
                        </m:r>
                        <m:r>
                          <a:rPr lang="en-IN" b="0" i="1" smtClean="0">
                            <a:latin typeface="Cambria Math" panose="02040503050406030204" pitchFamily="18" charset="0"/>
                          </a:rPr>
                          <m:t>+1</m:t>
                        </m:r>
                      </m:sub>
                    </m:sSub>
                    <m:r>
                      <a:rPr lang="en-IN" b="0" i="1" smtClean="0">
                        <a:latin typeface="Cambria Math" panose="02040503050406030204" pitchFamily="18" charset="0"/>
                      </a:rPr>
                      <m:t>=</m:t>
                    </m:r>
                    <m:r>
                      <a:rPr lang="en-IN" b="0" i="1" smtClean="0">
                        <a:latin typeface="Cambria Math" panose="02040503050406030204" pitchFamily="18" charset="0"/>
                      </a:rPr>
                      <m:t>𝑓</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𝑘</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𝑢</m:t>
                        </m:r>
                      </m:e>
                      <m:sub>
                        <m:r>
                          <a:rPr lang="en-IN" b="0" i="1" smtClean="0">
                            <a:latin typeface="Cambria Math" panose="02040503050406030204" pitchFamily="18" charset="0"/>
                          </a:rPr>
                          <m:t>𝑘</m:t>
                        </m:r>
                      </m:sub>
                    </m:sSub>
                    <m:r>
                      <a:rPr lang="en-IN" b="0" i="1" smtClean="0">
                        <a:latin typeface="Cambria Math" panose="02040503050406030204" pitchFamily="18" charset="0"/>
                      </a:rPr>
                      <m:t>)</m:t>
                    </m:r>
                  </m:oMath>
                </a14:m>
                <a:r>
                  <a:rPr lang="en-IN" dirty="0"/>
                  <a:t>.</a:t>
                </a:r>
                <a14:m>
                  <m:oMath xmlns:m="http://schemas.openxmlformats.org/officeDocument/2006/math">
                    <m:r>
                      <a:rPr lang="en-IN" b="0" i="1" smtClean="0">
                        <a:latin typeface="Cambria Math" panose="02040503050406030204" pitchFamily="18" charset="0"/>
                      </a:rPr>
                      <m:t> </m:t>
                    </m:r>
                  </m:oMath>
                </a14:m>
                <a:endParaRPr lang="en-IN" dirty="0"/>
              </a:p>
            </p:txBody>
          </p:sp>
        </mc:Choice>
        <mc:Fallback>
          <p:sp>
            <p:nvSpPr>
              <p:cNvPr id="7" name="TextBox 6">
                <a:extLst>
                  <a:ext uri="{FF2B5EF4-FFF2-40B4-BE49-F238E27FC236}">
                    <a16:creationId xmlns:a16="http://schemas.microsoft.com/office/drawing/2014/main" id="{9E1A2550-57EB-5901-493A-F3956140A534}"/>
                  </a:ext>
                </a:extLst>
              </p:cNvPr>
              <p:cNvSpPr txBox="1">
                <a:spLocks noRot="1" noChangeAspect="1" noMove="1" noResize="1" noEditPoints="1" noAdjustHandles="1" noChangeArrowheads="1" noChangeShapeType="1" noTextEdit="1"/>
              </p:cNvSpPr>
              <p:nvPr/>
            </p:nvSpPr>
            <p:spPr>
              <a:xfrm>
                <a:off x="6418352" y="4304890"/>
                <a:ext cx="5605388" cy="923330"/>
              </a:xfrm>
              <a:prstGeom prst="rect">
                <a:avLst/>
              </a:prstGeom>
              <a:blipFill>
                <a:blip r:embed="rId5"/>
                <a:stretch>
                  <a:fillRect l="-869" t="-2597" b="-8442"/>
                </a:stretch>
              </a:blipFill>
            </p:spPr>
            <p:txBody>
              <a:bodyPr/>
              <a:lstStyle/>
              <a:p>
                <a:r>
                  <a:rPr lang="en-IN">
                    <a:noFill/>
                  </a:rPr>
                  <a:t> </a:t>
                </a:r>
              </a:p>
            </p:txBody>
          </p:sp>
        </mc:Fallback>
      </mc:AlternateContent>
      <p:cxnSp>
        <p:nvCxnSpPr>
          <p:cNvPr id="24" name="Straight Arrow Connector 23">
            <a:extLst>
              <a:ext uri="{FF2B5EF4-FFF2-40B4-BE49-F238E27FC236}">
                <a16:creationId xmlns:a16="http://schemas.microsoft.com/office/drawing/2014/main" id="{A64D056B-65E6-3090-C6BD-761345D425DB}"/>
              </a:ext>
            </a:extLst>
          </p:cNvPr>
          <p:cNvCxnSpPr/>
          <p:nvPr/>
        </p:nvCxnSpPr>
        <p:spPr>
          <a:xfrm flipV="1">
            <a:off x="2970954" y="1367624"/>
            <a:ext cx="2278188" cy="194807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2F8D1B5-37A3-8984-BA6C-1663D0CD96DA}"/>
              </a:ext>
            </a:extLst>
          </p:cNvPr>
          <p:cNvCxnSpPr/>
          <p:nvPr/>
        </p:nvCxnSpPr>
        <p:spPr>
          <a:xfrm flipH="1">
            <a:off x="532737" y="3681454"/>
            <a:ext cx="2986376" cy="874643"/>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E90F336-C987-C67A-378A-39370133B296}"/>
              </a:ext>
            </a:extLst>
          </p:cNvPr>
          <p:cNvCxnSpPr/>
          <p:nvPr/>
        </p:nvCxnSpPr>
        <p:spPr>
          <a:xfrm>
            <a:off x="4284373" y="3637596"/>
            <a:ext cx="2257506" cy="74730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3299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93898FF-D987-4B0E-BFB4-85F5EB356D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654E6D0-A14C-40BE-8E45-081517266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5516C1EB-8D62-4BF0-92B5-02E6AE43B1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31" name="Rectangle 24">
            <a:extLst>
              <a:ext uri="{FF2B5EF4-FFF2-40B4-BE49-F238E27FC236}">
                <a16:creationId xmlns:a16="http://schemas.microsoft.com/office/drawing/2014/main" id="{A737E5B8-8F31-4942-B159-B213C4D6D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2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3" name="Rectangle 28">
            <a:extLst>
              <a:ext uri="{FF2B5EF4-FFF2-40B4-BE49-F238E27FC236}">
                <a16:creationId xmlns:a16="http://schemas.microsoft.com/office/drawing/2014/main" id="{78F530DA-C7D1-4968-8F8A-8700C2BB2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 name="Title 2">
            <a:extLst>
              <a:ext uri="{FF2B5EF4-FFF2-40B4-BE49-F238E27FC236}">
                <a16:creationId xmlns:a16="http://schemas.microsoft.com/office/drawing/2014/main" id="{C5367E75-5A94-9A8A-9213-6336439E8AA9}"/>
              </a:ext>
            </a:extLst>
          </p:cNvPr>
          <p:cNvSpPr>
            <a:spLocks noGrp="1"/>
          </p:cNvSpPr>
          <p:nvPr>
            <p:ph type="title"/>
          </p:nvPr>
        </p:nvSpPr>
        <p:spPr>
          <a:xfrm>
            <a:off x="1198181" y="3508940"/>
            <a:ext cx="4987810" cy="2228763"/>
          </a:xfrm>
        </p:spPr>
        <p:txBody>
          <a:bodyPr vert="horz" lIns="91440" tIns="45720" rIns="91440" bIns="45720" rtlCol="0" anchor="t">
            <a:normAutofit/>
          </a:bodyPr>
          <a:lstStyle/>
          <a:p>
            <a:r>
              <a:rPr lang="en-US" sz="3700" dirty="0">
                <a:solidFill>
                  <a:schemeClr val="tx1"/>
                </a:solidFill>
                <a:latin typeface="+mj-lt"/>
              </a:rPr>
              <a:t>Basic Problem Structure of DP – Cost Function that is Additive over time</a:t>
            </a:r>
          </a:p>
        </p:txBody>
      </p:sp>
      <mc:AlternateContent xmlns:mc="http://schemas.openxmlformats.org/markup-compatibility/2006">
        <mc:Choice xmlns:a14="http://schemas.microsoft.com/office/drawing/2010/main" Requires="a14">
          <p:sp>
            <p:nvSpPr>
              <p:cNvPr id="2" name="Text Placeholder 1">
                <a:extLst>
                  <a:ext uri="{FF2B5EF4-FFF2-40B4-BE49-F238E27FC236}">
                    <a16:creationId xmlns:a16="http://schemas.microsoft.com/office/drawing/2014/main" id="{A6BC4915-134C-0231-4D06-6AC90917135A}"/>
                  </a:ext>
                </a:extLst>
              </p:cNvPr>
              <p:cNvSpPr>
                <a:spLocks noGrp="1"/>
              </p:cNvSpPr>
              <p:nvPr>
                <p:ph type="body" idx="1"/>
              </p:nvPr>
            </p:nvSpPr>
            <p:spPr>
              <a:xfrm>
                <a:off x="1198181" y="1837371"/>
                <a:ext cx="4590369" cy="942396"/>
              </a:xfrm>
            </p:spPr>
            <p:style>
              <a:lnRef idx="2">
                <a:schemeClr val="accent1"/>
              </a:lnRef>
              <a:fillRef idx="1">
                <a:schemeClr val="lt1"/>
              </a:fillRef>
              <a:effectRef idx="0">
                <a:schemeClr val="accent1"/>
              </a:effectRef>
              <a:fontRef idx="minor">
                <a:schemeClr val="dk1"/>
              </a:fontRef>
            </p:style>
            <p:txBody>
              <a:bodyPr vert="horz" lIns="91440" tIns="45720" rIns="91440" bIns="45720" rtlCol="0" anchor="b">
                <a:normAutofit/>
              </a:bodyPr>
              <a:lstStyle/>
              <a:p>
                <a:pPr>
                  <a:spcBef>
                    <a:spcPts val="1000"/>
                  </a:spcBef>
                </a:pPr>
                <a:r>
                  <a:rPr lang="en-US" sz="2000" dirty="0">
                    <a:solidFill>
                      <a:schemeClr val="tx1">
                        <a:alpha val="70000"/>
                      </a:schemeClr>
                    </a:solidFill>
                  </a:rPr>
                  <a:t>Perfect State Information: The control </a:t>
                </a:r>
                <a14:m>
                  <m:oMath xmlns:m="http://schemas.openxmlformats.org/officeDocument/2006/math">
                    <m:sSub>
                      <m:sSubPr>
                        <m:ctrlPr>
                          <a:rPr lang="en-US" sz="2000" b="0" i="1">
                            <a:solidFill>
                              <a:schemeClr val="tx1">
                                <a:alpha val="70000"/>
                              </a:schemeClr>
                            </a:solidFill>
                            <a:latin typeface="Cambria Math" panose="02040503050406030204" pitchFamily="18" charset="0"/>
                          </a:rPr>
                        </m:ctrlPr>
                      </m:sSubPr>
                      <m:e>
                        <m:r>
                          <a:rPr lang="en-US" sz="2000" b="0" i="1">
                            <a:solidFill>
                              <a:schemeClr val="tx1">
                                <a:alpha val="70000"/>
                              </a:schemeClr>
                            </a:solidFill>
                            <a:latin typeface="Cambria Math" panose="02040503050406030204" pitchFamily="18" charset="0"/>
                          </a:rPr>
                          <m:t>𝑢</m:t>
                        </m:r>
                      </m:e>
                      <m:sub>
                        <m:r>
                          <a:rPr lang="en-US" sz="2000" b="0" i="1">
                            <a:solidFill>
                              <a:schemeClr val="tx1">
                                <a:alpha val="70000"/>
                              </a:schemeClr>
                            </a:solidFill>
                            <a:latin typeface="Cambria Math" panose="02040503050406030204" pitchFamily="18" charset="0"/>
                          </a:rPr>
                          <m:t>𝑘</m:t>
                        </m:r>
                      </m:sub>
                    </m:sSub>
                  </m:oMath>
                </a14:m>
                <a:r>
                  <a:rPr lang="en-US" sz="2000" dirty="0">
                    <a:solidFill>
                      <a:schemeClr val="tx1">
                        <a:alpha val="70000"/>
                      </a:schemeClr>
                    </a:solidFill>
                  </a:rPr>
                  <a:t> is applied with (exact) knowledge of state </a:t>
                </a:r>
                <a14:m>
                  <m:oMath xmlns:m="http://schemas.openxmlformats.org/officeDocument/2006/math">
                    <m:sSub>
                      <m:sSubPr>
                        <m:ctrlPr>
                          <a:rPr lang="en-US" sz="2000" b="0" i="1">
                            <a:solidFill>
                              <a:schemeClr val="tx1">
                                <a:alpha val="70000"/>
                              </a:schemeClr>
                            </a:solidFill>
                            <a:latin typeface="Cambria Math" panose="02040503050406030204" pitchFamily="18" charset="0"/>
                          </a:rPr>
                        </m:ctrlPr>
                      </m:sSubPr>
                      <m:e>
                        <m:r>
                          <a:rPr lang="en-US" sz="2000" b="0" i="1">
                            <a:solidFill>
                              <a:schemeClr val="tx1">
                                <a:alpha val="70000"/>
                              </a:schemeClr>
                            </a:solidFill>
                            <a:latin typeface="Cambria Math" panose="02040503050406030204" pitchFamily="18" charset="0"/>
                          </a:rPr>
                          <m:t>𝑥</m:t>
                        </m:r>
                      </m:e>
                      <m:sub>
                        <m:r>
                          <a:rPr lang="en-US" sz="2000" b="0" i="1">
                            <a:solidFill>
                              <a:schemeClr val="tx1">
                                <a:alpha val="70000"/>
                              </a:schemeClr>
                            </a:solidFill>
                            <a:latin typeface="Cambria Math" panose="02040503050406030204" pitchFamily="18" charset="0"/>
                          </a:rPr>
                          <m:t>𝑘</m:t>
                        </m:r>
                      </m:sub>
                    </m:sSub>
                  </m:oMath>
                </a14:m>
                <a:r>
                  <a:rPr lang="en-US" sz="2000" dirty="0">
                    <a:solidFill>
                      <a:schemeClr val="tx1">
                        <a:alpha val="70000"/>
                      </a:schemeClr>
                    </a:solidFill>
                  </a:rPr>
                  <a:t>.</a:t>
                </a:r>
              </a:p>
            </p:txBody>
          </p:sp>
        </mc:Choice>
        <mc:Fallback>
          <p:sp>
            <p:nvSpPr>
              <p:cNvPr id="2" name="Text Placeholder 1">
                <a:extLst>
                  <a:ext uri="{FF2B5EF4-FFF2-40B4-BE49-F238E27FC236}">
                    <a16:creationId xmlns:a16="http://schemas.microsoft.com/office/drawing/2014/main" id="{A6BC4915-134C-0231-4D06-6AC90917135A}"/>
                  </a:ext>
                </a:extLst>
              </p:cNvPr>
              <p:cNvSpPr>
                <a:spLocks noGrp="1" noRot="1" noChangeAspect="1" noMove="1" noResize="1" noEditPoints="1" noAdjustHandles="1" noChangeArrowheads="1" noChangeShapeType="1" noTextEdit="1"/>
              </p:cNvSpPr>
              <p:nvPr>
                <p:ph type="body" idx="1"/>
              </p:nvPr>
            </p:nvSpPr>
            <p:spPr>
              <a:xfrm>
                <a:off x="1198181" y="1837371"/>
                <a:ext cx="4590369" cy="942396"/>
              </a:xfrm>
              <a:blipFill>
                <a:blip r:embed="rId3"/>
                <a:stretch>
                  <a:fillRect l="-1325" t="-3185" r="-530" b="-10828"/>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9D300DFE-28EE-AEE1-B960-42936E4FB428}"/>
              </a:ext>
            </a:extLst>
          </p:cNvPr>
          <p:cNvPicPr>
            <a:picLocks noChangeAspect="1"/>
          </p:cNvPicPr>
          <p:nvPr/>
        </p:nvPicPr>
        <p:blipFill>
          <a:blip r:embed="rId4"/>
          <a:stretch>
            <a:fillRect/>
          </a:stretch>
        </p:blipFill>
        <p:spPr>
          <a:xfrm>
            <a:off x="6452346" y="2779767"/>
            <a:ext cx="4890576" cy="1051473"/>
          </a:xfrm>
          <a:prstGeom prst="rect">
            <a:avLst/>
          </a:prstGeom>
          <a:ln>
            <a:solidFill>
              <a:srgbClr val="0070C0"/>
            </a:solidFill>
          </a:ln>
        </p:spPr>
      </p:pic>
      <p:pic>
        <p:nvPicPr>
          <p:cNvPr id="9" name="Picture 8">
            <a:extLst>
              <a:ext uri="{FF2B5EF4-FFF2-40B4-BE49-F238E27FC236}">
                <a16:creationId xmlns:a16="http://schemas.microsoft.com/office/drawing/2014/main" id="{2CA7398F-ED8E-ED23-A0CB-E39309057B46}"/>
              </a:ext>
            </a:extLst>
          </p:cNvPr>
          <p:cNvPicPr>
            <a:picLocks noChangeAspect="1"/>
          </p:cNvPicPr>
          <p:nvPr/>
        </p:nvPicPr>
        <p:blipFill>
          <a:blip r:embed="rId5"/>
          <a:stretch>
            <a:fillRect/>
          </a:stretch>
        </p:blipFill>
        <p:spPr>
          <a:xfrm>
            <a:off x="6448189" y="1837371"/>
            <a:ext cx="4890576" cy="366793"/>
          </a:xfrm>
          <a:prstGeom prst="rect">
            <a:avLst/>
          </a:prstGeom>
          <a:ln>
            <a:solidFill>
              <a:srgbClr val="7030A0"/>
            </a:solidFill>
          </a:ln>
        </p:spPr>
      </p:pic>
      <p:sp>
        <p:nvSpPr>
          <p:cNvPr id="11" name="Text Placeholder 1">
            <a:extLst>
              <a:ext uri="{FF2B5EF4-FFF2-40B4-BE49-F238E27FC236}">
                <a16:creationId xmlns:a16="http://schemas.microsoft.com/office/drawing/2014/main" id="{145335B4-3967-265D-6C00-CEEE7CC383A4}"/>
              </a:ext>
            </a:extLst>
          </p:cNvPr>
          <p:cNvSpPr txBox="1">
            <a:spLocks/>
          </p:cNvSpPr>
          <p:nvPr/>
        </p:nvSpPr>
        <p:spPr>
          <a:xfrm>
            <a:off x="6723009" y="4715232"/>
            <a:ext cx="4590369" cy="942396"/>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b" anchorCtr="0">
            <a:normAutofit/>
          </a:bodyPr>
          <a:lstStyle>
            <a:lvl1pPr marL="0" indent="0" algn="l" defTabSz="914400" rtl="0" eaLnBrk="1" latinLnBrk="0" hangingPunct="1">
              <a:lnSpc>
                <a:spcPct val="90000"/>
              </a:lnSpc>
              <a:spcBef>
                <a:spcPts val="800"/>
              </a:spcBef>
              <a:buFont typeface="Arial" panose="020B0604020202020204" pitchFamily="34" charset="0"/>
              <a:buNone/>
              <a:defRPr sz="3200" kern="1200">
                <a:solidFill>
                  <a:schemeClr val="bg1">
                    <a:lumMod val="85000"/>
                  </a:schemeClr>
                </a:solidFill>
                <a:latin typeface="+mn-lt"/>
                <a:ea typeface="+mn-ea"/>
                <a:cs typeface="+mn-cs"/>
              </a:defRPr>
            </a:lvl1pPr>
            <a:lvl2pPr marL="457200" indent="0" algn="l" defTabSz="914400" rtl="0" eaLnBrk="1" latinLnBrk="0" hangingPunct="1">
              <a:lnSpc>
                <a:spcPct val="90000"/>
              </a:lnSpc>
              <a:spcBef>
                <a:spcPts val="4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4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4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4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spcBef>
                <a:spcPts val="1000"/>
              </a:spcBef>
            </a:pPr>
            <a:r>
              <a:rPr lang="en-US" sz="2000" dirty="0">
                <a:solidFill>
                  <a:schemeClr val="tx1">
                    <a:alpha val="70000"/>
                  </a:schemeClr>
                </a:solidFill>
              </a:rPr>
              <a:t>The cost function uses Expectation operator as the system is (could be) stochastic.</a:t>
            </a:r>
          </a:p>
        </p:txBody>
      </p:sp>
      <p:cxnSp>
        <p:nvCxnSpPr>
          <p:cNvPr id="16" name="Straight Arrow Connector 15">
            <a:extLst>
              <a:ext uri="{FF2B5EF4-FFF2-40B4-BE49-F238E27FC236}">
                <a16:creationId xmlns:a16="http://schemas.microsoft.com/office/drawing/2014/main" id="{5C9EE2AA-FEA1-A93E-3BFF-A09E382F7A2D}"/>
              </a:ext>
            </a:extLst>
          </p:cNvPr>
          <p:cNvCxnSpPr/>
          <p:nvPr/>
        </p:nvCxnSpPr>
        <p:spPr>
          <a:xfrm flipH="1">
            <a:off x="7036904" y="3428999"/>
            <a:ext cx="341906" cy="1286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0640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8AC96926-49B1-4DFB-A717-827828860CC4}"/>
              </a:ext>
            </a:extLst>
          </p:cNvPr>
          <p:cNvSpPr>
            <a:spLocks noGrp="1"/>
          </p:cNvSpPr>
          <p:nvPr>
            <p:ph type="title"/>
          </p:nvPr>
        </p:nvSpPr>
        <p:spPr>
          <a:xfrm>
            <a:off x="1294089" y="324901"/>
            <a:ext cx="5578468" cy="553998"/>
          </a:xfrm>
        </p:spPr>
        <p:txBody>
          <a:bodyPr/>
          <a:lstStyle/>
          <a:p>
            <a:r>
              <a:rPr lang="en-US" dirty="0"/>
              <a:t>References </a:t>
            </a:r>
            <a:r>
              <a:rPr lang="en-US" sz="1600" dirty="0"/>
              <a:t>(not in order)</a:t>
            </a:r>
            <a:endParaRPr lang="en-US" dirty="0"/>
          </a:p>
        </p:txBody>
      </p:sp>
      <p:sp>
        <p:nvSpPr>
          <p:cNvPr id="6" name="Content Placeholder 5">
            <a:extLst>
              <a:ext uri="{FF2B5EF4-FFF2-40B4-BE49-F238E27FC236}">
                <a16:creationId xmlns:a16="http://schemas.microsoft.com/office/drawing/2014/main" id="{F79BD561-90E0-4007-A8CB-DAF84D917E20}"/>
              </a:ext>
            </a:extLst>
          </p:cNvPr>
          <p:cNvSpPr>
            <a:spLocks noGrp="1"/>
          </p:cNvSpPr>
          <p:nvPr>
            <p:ph type="body" sz="quarter" idx="13"/>
          </p:nvPr>
        </p:nvSpPr>
        <p:spPr>
          <a:xfrm>
            <a:off x="1210123" y="1119528"/>
            <a:ext cx="10231804" cy="7794954"/>
          </a:xfrm>
        </p:spPr>
        <p:txBody>
          <a:bodyPr wrap="square">
            <a:spAutoFit/>
          </a:bodyPr>
          <a:lstStyle/>
          <a:p>
            <a:pPr marL="457200" indent="-457200">
              <a:buAutoNum type="arabicPeriod"/>
            </a:pPr>
            <a:r>
              <a:rPr lang="en-US" i="1" dirty="0">
                <a:solidFill>
                  <a:schemeClr val="accent4">
                    <a:lumMod val="60000"/>
                    <a:lumOff val="40000"/>
                  </a:schemeClr>
                </a:solidFill>
                <a:hlinkClick r:id="rId2">
                  <a:extLst>
                    <a:ext uri="{A12FA001-AC4F-418D-AE19-62706E023703}">
                      <ahyp:hlinkClr xmlns:ahyp="http://schemas.microsoft.com/office/drawing/2018/hyperlinkcolor" val="tx"/>
                    </a:ext>
                  </a:extLst>
                </a:hlinkClick>
              </a:rPr>
              <a:t>CTU Prague Optimal and Robust Control -</a:t>
            </a:r>
            <a:r>
              <a:rPr lang="en-US" dirty="0">
                <a:solidFill>
                  <a:schemeClr val="accent4">
                    <a:lumMod val="60000"/>
                    <a:lumOff val="40000"/>
                  </a:schemeClr>
                </a:solidFill>
                <a:hlinkClick r:id="rId2">
                  <a:extLst>
                    <a:ext uri="{A12FA001-AC4F-418D-AE19-62706E023703}">
                      <ahyp:hlinkClr xmlns:ahyp="http://schemas.microsoft.com/office/drawing/2018/hyperlinkcolor" val="tx"/>
                    </a:ext>
                  </a:extLst>
                </a:hlinkClick>
              </a:rPr>
              <a:t> L5.1 - Introduction to dynamic programming and its application to discrete-time optimal control </a:t>
            </a:r>
            <a:endParaRPr lang="en-US" dirty="0">
              <a:solidFill>
                <a:schemeClr val="accent4">
                  <a:lumMod val="60000"/>
                  <a:lumOff val="40000"/>
                </a:schemeClr>
              </a:solidFill>
            </a:endParaRPr>
          </a:p>
          <a:p>
            <a:pPr marL="457200" indent="-457200">
              <a:buFont typeface="Arial" panose="020B0604020202020204" pitchFamily="34" charset="0"/>
              <a:buAutoNum type="arabicPeriod"/>
            </a:pPr>
            <a:r>
              <a:rPr lang="en-US" i="1" dirty="0">
                <a:solidFill>
                  <a:schemeClr val="accent5">
                    <a:lumMod val="60000"/>
                    <a:lumOff val="40000"/>
                  </a:schemeClr>
                </a:solidFill>
                <a:hlinkClick r:id="rId3">
                  <a:extLst>
                    <a:ext uri="{A12FA001-AC4F-418D-AE19-62706E023703}">
                      <ahyp:hlinkClr xmlns:ahyp="http://schemas.microsoft.com/office/drawing/2018/hyperlinkcolor" val="tx"/>
                    </a:ext>
                  </a:extLst>
                </a:hlinkClick>
              </a:rPr>
              <a:t>The Julia Programming Language - </a:t>
            </a:r>
            <a:r>
              <a:rPr lang="en-US" dirty="0">
                <a:solidFill>
                  <a:schemeClr val="accent5">
                    <a:lumMod val="60000"/>
                    <a:lumOff val="40000"/>
                  </a:schemeClr>
                </a:solidFill>
                <a:hlinkClick r:id="rId3">
                  <a:extLst>
                    <a:ext uri="{A12FA001-AC4F-418D-AE19-62706E023703}">
                      <ahyp:hlinkClr xmlns:ahyp="http://schemas.microsoft.com/office/drawing/2018/hyperlinkcolor" val="tx"/>
                    </a:ext>
                  </a:extLst>
                </a:hlinkClick>
              </a:rPr>
              <a:t>Dynamic Programming and Seam Carving | MIT Computational Thinking Spring 2021 | Lecture 6 </a:t>
            </a:r>
            <a:endParaRPr lang="en-US" dirty="0">
              <a:solidFill>
                <a:schemeClr val="accent5">
                  <a:lumMod val="60000"/>
                  <a:lumOff val="40000"/>
                </a:schemeClr>
              </a:solidFill>
            </a:endParaRPr>
          </a:p>
          <a:p>
            <a:pPr marL="457200" indent="-457200">
              <a:buFont typeface="Arial" panose="020B0604020202020204" pitchFamily="34" charset="0"/>
              <a:buAutoNum type="arabicPeriod"/>
            </a:pPr>
            <a:r>
              <a:rPr lang="en-US" i="1" dirty="0">
                <a:solidFill>
                  <a:schemeClr val="accent4">
                    <a:lumMod val="60000"/>
                    <a:lumOff val="40000"/>
                  </a:schemeClr>
                </a:solidFill>
                <a:hlinkClick r:id="rId4">
                  <a:extLst>
                    <a:ext uri="{A12FA001-AC4F-418D-AE19-62706E023703}">
                      <ahyp:hlinkClr xmlns:ahyp="http://schemas.microsoft.com/office/drawing/2018/hyperlinkcolor" val="tx"/>
                    </a:ext>
                  </a:extLst>
                </a:hlinkClick>
              </a:rPr>
              <a:t>Hu et al. (2016)</a:t>
            </a:r>
            <a:r>
              <a:rPr lang="en-US" b="1" dirty="0">
                <a:solidFill>
                  <a:schemeClr val="accent4">
                    <a:lumMod val="60000"/>
                    <a:lumOff val="40000"/>
                  </a:schemeClr>
                </a:solidFill>
                <a:hlinkClick r:id="rId4">
                  <a:extLst>
                    <a:ext uri="{A12FA001-AC4F-418D-AE19-62706E023703}">
                      <ahyp:hlinkClr xmlns:ahyp="http://schemas.microsoft.com/office/drawing/2018/hyperlinkcolor" val="tx"/>
                    </a:ext>
                  </a:extLst>
                </a:hlinkClick>
              </a:rPr>
              <a:t> - </a:t>
            </a:r>
            <a:r>
              <a:rPr lang="en-US" dirty="0">
                <a:solidFill>
                  <a:schemeClr val="accent4">
                    <a:lumMod val="60000"/>
                    <a:lumOff val="40000"/>
                  </a:schemeClr>
                </a:solidFill>
                <a:hlinkClick r:id="rId4">
                  <a:extLst>
                    <a:ext uri="{A12FA001-AC4F-418D-AE19-62706E023703}">
                      <ahyp:hlinkClr xmlns:ahyp="http://schemas.microsoft.com/office/drawing/2018/hyperlinkcolor" val="tx"/>
                    </a:ext>
                  </a:extLst>
                </a:hlinkClick>
              </a:rPr>
              <a:t>A Dynamic Programming based method for optimizing power system restoration with high wind power penetration</a:t>
            </a:r>
            <a:endParaRPr lang="en-US" dirty="0">
              <a:solidFill>
                <a:schemeClr val="accent4">
                  <a:lumMod val="60000"/>
                  <a:lumOff val="40000"/>
                </a:schemeClr>
              </a:solidFill>
            </a:endParaRPr>
          </a:p>
          <a:p>
            <a:pPr marL="457200" indent="-457200">
              <a:buFont typeface="Arial" panose="020B0604020202020204" pitchFamily="34" charset="0"/>
              <a:buAutoNum type="arabicPeriod"/>
            </a:pPr>
            <a:r>
              <a:rPr lang="en-US" i="1" dirty="0">
                <a:solidFill>
                  <a:schemeClr val="accent5">
                    <a:lumMod val="60000"/>
                    <a:lumOff val="40000"/>
                  </a:schemeClr>
                </a:solidFill>
                <a:hlinkClick r:id="rId5">
                  <a:extLst>
                    <a:ext uri="{A12FA001-AC4F-418D-AE19-62706E023703}">
                      <ahyp:hlinkClr xmlns:ahyp="http://schemas.microsoft.com/office/drawing/2018/hyperlinkcolor" val="tx"/>
                    </a:ext>
                  </a:extLst>
                </a:hlinkClick>
              </a:rPr>
              <a:t>Guerrero, </a:t>
            </a:r>
            <a:r>
              <a:rPr lang="en-US" i="1" dirty="0" err="1">
                <a:solidFill>
                  <a:schemeClr val="accent5">
                    <a:lumMod val="60000"/>
                    <a:lumOff val="40000"/>
                  </a:schemeClr>
                </a:solidFill>
                <a:hlinkClick r:id="rId5">
                  <a:extLst>
                    <a:ext uri="{A12FA001-AC4F-418D-AE19-62706E023703}">
                      <ahyp:hlinkClr xmlns:ahyp="http://schemas.microsoft.com/office/drawing/2018/hyperlinkcolor" val="tx"/>
                    </a:ext>
                  </a:extLst>
                </a:hlinkClick>
              </a:rPr>
              <a:t>Heydt</a:t>
            </a:r>
            <a:r>
              <a:rPr lang="en-US" i="1" dirty="0">
                <a:solidFill>
                  <a:schemeClr val="accent5">
                    <a:lumMod val="60000"/>
                    <a:lumOff val="40000"/>
                  </a:schemeClr>
                </a:solidFill>
                <a:hlinkClick r:id="rId5">
                  <a:extLst>
                    <a:ext uri="{A12FA001-AC4F-418D-AE19-62706E023703}">
                      <ahyp:hlinkClr xmlns:ahyp="http://schemas.microsoft.com/office/drawing/2018/hyperlinkcolor" val="tx"/>
                    </a:ext>
                  </a:extLst>
                </a:hlinkClick>
              </a:rPr>
              <a:t> et al (2008) </a:t>
            </a:r>
            <a:r>
              <a:rPr lang="en-US" dirty="0">
                <a:solidFill>
                  <a:schemeClr val="accent5">
                    <a:lumMod val="60000"/>
                    <a:lumOff val="40000"/>
                  </a:schemeClr>
                </a:solidFill>
                <a:hlinkClick r:id="rId5">
                  <a:extLst>
                    <a:ext uri="{A12FA001-AC4F-418D-AE19-62706E023703}">
                      <ahyp:hlinkClr xmlns:ahyp="http://schemas.microsoft.com/office/drawing/2018/hyperlinkcolor" val="tx"/>
                    </a:ext>
                  </a:extLst>
                </a:hlinkClick>
              </a:rPr>
              <a:t>- Optimal Restoration of Distribution Systems Using Dynamic Programming</a:t>
            </a:r>
            <a:endParaRPr lang="en-US" dirty="0">
              <a:solidFill>
                <a:schemeClr val="accent5">
                  <a:lumMod val="60000"/>
                  <a:lumOff val="40000"/>
                </a:schemeClr>
              </a:solidFill>
            </a:endParaRPr>
          </a:p>
          <a:p>
            <a:pPr marL="457200" indent="-457200">
              <a:buFont typeface="Arial" panose="020B0604020202020204" pitchFamily="34" charset="0"/>
              <a:buAutoNum type="arabicPeriod"/>
            </a:pPr>
            <a:r>
              <a:rPr lang="en-US" i="1" dirty="0">
                <a:solidFill>
                  <a:schemeClr val="accent4">
                    <a:lumMod val="60000"/>
                    <a:lumOff val="40000"/>
                  </a:schemeClr>
                </a:solidFill>
                <a:hlinkClick r:id="rId6">
                  <a:extLst>
                    <a:ext uri="{A12FA001-AC4F-418D-AE19-62706E023703}">
                      <ahyp:hlinkClr xmlns:ahyp="http://schemas.microsoft.com/office/drawing/2018/hyperlinkcolor" val="tx"/>
                    </a:ext>
                  </a:extLst>
                </a:hlinkClick>
              </a:rPr>
              <a:t>Anamika Dubey, Surya Santoso (2015)</a:t>
            </a:r>
            <a:r>
              <a:rPr lang="en-US" dirty="0">
                <a:solidFill>
                  <a:schemeClr val="accent4">
                    <a:lumMod val="60000"/>
                    <a:lumOff val="40000"/>
                  </a:schemeClr>
                </a:solidFill>
                <a:hlinkClick r:id="rId6">
                  <a:extLst>
                    <a:ext uri="{A12FA001-AC4F-418D-AE19-62706E023703}">
                      <ahyp:hlinkClr xmlns:ahyp="http://schemas.microsoft.com/office/drawing/2018/hyperlinkcolor" val="tx"/>
                    </a:ext>
                  </a:extLst>
                </a:hlinkClick>
              </a:rPr>
              <a:t> - Electric Vehicle Charging on Residential Distribution Systems: Impacts and Mitigations</a:t>
            </a:r>
            <a:endParaRPr lang="en-US" dirty="0">
              <a:solidFill>
                <a:schemeClr val="accent4">
                  <a:lumMod val="60000"/>
                  <a:lumOff val="40000"/>
                </a:schemeClr>
              </a:solidFill>
            </a:endParaRPr>
          </a:p>
          <a:p>
            <a:pPr marL="457200" indent="-457200">
              <a:buFont typeface="Arial" panose="020B0604020202020204" pitchFamily="34" charset="0"/>
              <a:buAutoNum type="arabicPeriod"/>
            </a:pPr>
            <a:r>
              <a:rPr lang="en-US" i="1" dirty="0">
                <a:solidFill>
                  <a:schemeClr val="accent5">
                    <a:lumMod val="60000"/>
                    <a:lumOff val="40000"/>
                  </a:schemeClr>
                </a:solidFill>
                <a:hlinkClick r:id="rId7">
                  <a:extLst>
                    <a:ext uri="{A12FA001-AC4F-418D-AE19-62706E023703}">
                      <ahyp:hlinkClr xmlns:ahyp="http://schemas.microsoft.com/office/drawing/2018/hyperlinkcolor" val="tx"/>
                    </a:ext>
                  </a:extLst>
                </a:hlinkClick>
              </a:rPr>
              <a:t>freeCodeCamp.org </a:t>
            </a:r>
            <a:r>
              <a:rPr lang="en-US" dirty="0">
                <a:solidFill>
                  <a:schemeClr val="accent5">
                    <a:lumMod val="60000"/>
                    <a:lumOff val="40000"/>
                  </a:schemeClr>
                </a:solidFill>
                <a:hlinkClick r:id="rId7">
                  <a:extLst>
                    <a:ext uri="{A12FA001-AC4F-418D-AE19-62706E023703}">
                      <ahyp:hlinkClr xmlns:ahyp="http://schemas.microsoft.com/office/drawing/2018/hyperlinkcolor" val="tx"/>
                    </a:ext>
                  </a:extLst>
                </a:hlinkClick>
              </a:rPr>
              <a:t>- Dynamic Programming - Learn to Solve Algorithmic Problems &amp; Coding Challenges</a:t>
            </a:r>
            <a:r>
              <a:rPr lang="en-US" dirty="0">
                <a:solidFill>
                  <a:schemeClr val="accent5">
                    <a:lumMod val="60000"/>
                    <a:lumOff val="40000"/>
                  </a:schemeClr>
                </a:solidFill>
              </a:rPr>
              <a:t> </a:t>
            </a:r>
          </a:p>
          <a:p>
            <a:pPr marL="457200" indent="-457200">
              <a:buFont typeface="Arial" panose="020B0604020202020204" pitchFamily="34" charset="0"/>
              <a:buAutoNum type="arabicPeriod"/>
            </a:pPr>
            <a:r>
              <a:rPr lang="en-US" i="1" dirty="0">
                <a:solidFill>
                  <a:schemeClr val="accent4">
                    <a:lumMod val="60000"/>
                    <a:lumOff val="40000"/>
                  </a:schemeClr>
                </a:solidFill>
                <a:hlinkClick r:id="rId8">
                  <a:extLst>
                    <a:ext uri="{A12FA001-AC4F-418D-AE19-62706E023703}">
                      <ahyp:hlinkClr xmlns:ahyp="http://schemas.microsoft.com/office/drawing/2018/hyperlinkcolor" val="tx"/>
                    </a:ext>
                  </a:extLst>
                </a:hlinkClick>
              </a:rPr>
              <a:t>Johan </a:t>
            </a:r>
            <a:r>
              <a:rPr lang="en-US" i="1" dirty="0" err="1">
                <a:solidFill>
                  <a:schemeClr val="accent4">
                    <a:lumMod val="60000"/>
                    <a:lumOff val="40000"/>
                  </a:schemeClr>
                </a:solidFill>
                <a:hlinkClick r:id="rId8">
                  <a:extLst>
                    <a:ext uri="{A12FA001-AC4F-418D-AE19-62706E023703}">
                      <ahyp:hlinkClr xmlns:ahyp="http://schemas.microsoft.com/office/drawing/2018/hyperlinkcolor" val="tx"/>
                    </a:ext>
                  </a:extLst>
                </a:hlinkClick>
              </a:rPr>
              <a:t>Driesen</a:t>
            </a:r>
            <a:r>
              <a:rPr lang="en-US" i="1" dirty="0">
                <a:solidFill>
                  <a:schemeClr val="accent4">
                    <a:lumMod val="60000"/>
                    <a:lumOff val="40000"/>
                  </a:schemeClr>
                </a:solidFill>
                <a:hlinkClick r:id="rId8">
                  <a:extLst>
                    <a:ext uri="{A12FA001-AC4F-418D-AE19-62706E023703}">
                      <ahyp:hlinkClr xmlns:ahyp="http://schemas.microsoft.com/office/drawing/2018/hyperlinkcolor" val="tx"/>
                    </a:ext>
                  </a:extLst>
                </a:hlinkClick>
              </a:rPr>
              <a:t> et al (KU Leuven, 2009)</a:t>
            </a:r>
            <a:r>
              <a:rPr lang="en-US" dirty="0">
                <a:solidFill>
                  <a:schemeClr val="accent4">
                    <a:lumMod val="60000"/>
                    <a:lumOff val="40000"/>
                  </a:schemeClr>
                </a:solidFill>
                <a:hlinkClick r:id="rId8">
                  <a:extLst>
                    <a:ext uri="{A12FA001-AC4F-418D-AE19-62706E023703}">
                      <ahyp:hlinkClr xmlns:ahyp="http://schemas.microsoft.com/office/drawing/2018/hyperlinkcolor" val="tx"/>
                    </a:ext>
                  </a:extLst>
                </a:hlinkClick>
              </a:rPr>
              <a:t> - The Impact of Charging Plug-In Hybrid Electric Vehicles on a Residential Distribution Grid</a:t>
            </a:r>
            <a:endParaRPr lang="en-US" dirty="0">
              <a:solidFill>
                <a:schemeClr val="accent4">
                  <a:lumMod val="60000"/>
                  <a:lumOff val="40000"/>
                </a:schemeClr>
              </a:solidFill>
            </a:endParaRPr>
          </a:p>
          <a:p>
            <a:pPr marL="457200" indent="-457200">
              <a:buFont typeface="Arial" panose="020B0604020202020204" pitchFamily="34" charset="0"/>
              <a:buAutoNum type="arabicPeriod"/>
            </a:pPr>
            <a:endParaRPr lang="en-US" dirty="0">
              <a:solidFill>
                <a:schemeClr val="accent4">
                  <a:lumMod val="60000"/>
                  <a:lumOff val="40000"/>
                </a:schemeClr>
              </a:solidFill>
            </a:endParaRPr>
          </a:p>
          <a:p>
            <a:pPr marL="457200" indent="-457200">
              <a:buFont typeface="Arial" panose="020B0604020202020204" pitchFamily="34" charset="0"/>
              <a:buAutoNum type="arabicPeriod"/>
            </a:pPr>
            <a:endParaRPr lang="en-US" dirty="0"/>
          </a:p>
          <a:p>
            <a:pPr marL="457200" indent="-457200">
              <a:buAutoNum type="arabicPeriod"/>
            </a:pPr>
            <a:endParaRPr lang="en-US" dirty="0"/>
          </a:p>
          <a:p>
            <a:endParaRPr lang="en-US" b="1" dirty="0"/>
          </a:p>
          <a:p>
            <a:endParaRPr lang="en-US" dirty="0"/>
          </a:p>
        </p:txBody>
      </p:sp>
    </p:spTree>
    <p:extLst>
      <p:ext uri="{BB962C8B-B14F-4D97-AF65-F5344CB8AC3E}">
        <p14:creationId xmlns:p14="http://schemas.microsoft.com/office/powerpoint/2010/main" val="1767751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99C5043-70C7-42B6-BC83-DD09FFA9C12A}"/>
              </a:ext>
            </a:extLst>
          </p:cNvPr>
          <p:cNvSpPr>
            <a:spLocks noGrp="1"/>
          </p:cNvSpPr>
          <p:nvPr>
            <p:ph type="body" idx="1"/>
          </p:nvPr>
        </p:nvSpPr>
        <p:spPr>
          <a:xfrm>
            <a:off x="1877832" y="2431684"/>
            <a:ext cx="10063163" cy="1533002"/>
          </a:xfrm>
        </p:spPr>
        <p:txBody>
          <a:bodyPr/>
          <a:lstStyle/>
          <a:p>
            <a:r>
              <a:rPr lang="en-US" b="1" dirty="0"/>
              <a:t>Context:</a:t>
            </a:r>
          </a:p>
          <a:p>
            <a:pPr marL="457200" indent="-457200">
              <a:buClr>
                <a:srgbClr val="00B050"/>
              </a:buClr>
              <a:buFont typeface="Wingdings" panose="05000000000000000000" pitchFamily="2" charset="2"/>
              <a:buChar char="ü"/>
            </a:pPr>
            <a:r>
              <a:rPr lang="en-US" dirty="0"/>
              <a:t>Charge </a:t>
            </a:r>
            <a:r>
              <a:rPr lang="en-US" b="1" i="1" dirty="0"/>
              <a:t>M </a:t>
            </a:r>
            <a:r>
              <a:rPr lang="en-US" dirty="0"/>
              <a:t>vehicles (loads) during night-time from </a:t>
            </a:r>
            <a:r>
              <a:rPr lang="en-US" b="1" i="1" dirty="0"/>
              <a:t>M</a:t>
            </a:r>
            <a:r>
              <a:rPr lang="en-US" dirty="0"/>
              <a:t> charging stations (nodes). </a:t>
            </a:r>
          </a:p>
          <a:p>
            <a:pPr marL="914400" lvl="1" indent="-457200">
              <a:buClr>
                <a:srgbClr val="00B050"/>
              </a:buClr>
              <a:buFont typeface="Wingdings" panose="05000000000000000000" pitchFamily="2" charset="2"/>
              <a:buChar char="§"/>
            </a:pPr>
            <a:r>
              <a:rPr lang="en-US" sz="2800" dirty="0">
                <a:solidFill>
                  <a:schemeClr val="bg1">
                    <a:lumMod val="85000"/>
                  </a:schemeClr>
                </a:solidFill>
              </a:rPr>
              <a:t>Night-time = 6PM to 6AM.</a:t>
            </a:r>
          </a:p>
          <a:p>
            <a:pPr marL="457200" indent="-457200">
              <a:buClr>
                <a:srgbClr val="00B050"/>
              </a:buClr>
              <a:buFont typeface="Wingdings" panose="05000000000000000000" pitchFamily="2" charset="2"/>
              <a:buChar char="ü"/>
            </a:pPr>
            <a:r>
              <a:rPr lang="en-US" dirty="0">
                <a:solidFill>
                  <a:schemeClr val="bg1">
                    <a:lumMod val="85000"/>
                  </a:schemeClr>
                </a:solidFill>
              </a:rPr>
              <a:t>Charge them fully before the next morning. </a:t>
            </a:r>
          </a:p>
          <a:p>
            <a:pPr marL="914400" lvl="1" indent="-457200">
              <a:buClr>
                <a:srgbClr val="00B050"/>
              </a:buClr>
              <a:buFont typeface="Wingdings" panose="05000000000000000000" pitchFamily="2" charset="2"/>
              <a:buChar char="§"/>
            </a:pPr>
            <a:r>
              <a:rPr lang="en-US" sz="2800" dirty="0">
                <a:solidFill>
                  <a:schemeClr val="bg1">
                    <a:lumMod val="85000"/>
                  </a:schemeClr>
                </a:solidFill>
              </a:rPr>
              <a:t>They aren’t leaving before 6AM, so no hard constraints on the available charging timings themselves.</a:t>
            </a:r>
            <a:endParaRPr lang="en-US" dirty="0">
              <a:solidFill>
                <a:schemeClr val="bg1">
                  <a:lumMod val="85000"/>
                </a:schemeClr>
              </a:solidFill>
            </a:endParaRPr>
          </a:p>
        </p:txBody>
      </p:sp>
      <p:sp>
        <p:nvSpPr>
          <p:cNvPr id="2" name="Title 1">
            <a:extLst>
              <a:ext uri="{FF2B5EF4-FFF2-40B4-BE49-F238E27FC236}">
                <a16:creationId xmlns:a16="http://schemas.microsoft.com/office/drawing/2014/main" id="{2CFEBE16-0972-41CE-A8FA-A2F80D8FFFBB}"/>
              </a:ext>
            </a:extLst>
          </p:cNvPr>
          <p:cNvSpPr>
            <a:spLocks noGrp="1"/>
          </p:cNvSpPr>
          <p:nvPr>
            <p:ph type="title"/>
          </p:nvPr>
        </p:nvSpPr>
        <p:spPr>
          <a:xfrm>
            <a:off x="1122459" y="126771"/>
            <a:ext cx="10063163" cy="1756027"/>
          </a:xfrm>
        </p:spPr>
        <p:txBody>
          <a:bodyPr/>
          <a:lstStyle/>
          <a:p>
            <a:r>
              <a:rPr lang="en-US" dirty="0"/>
              <a:t>Electric Vehicle Charging on Residential Distribution Systems: Impacts and Mitigation</a:t>
            </a:r>
            <a:br>
              <a:rPr lang="en-US" dirty="0"/>
            </a:br>
            <a:r>
              <a:rPr lang="en-US" sz="2400" b="0" i="1" dirty="0"/>
              <a:t>Anamika Dubey and Surya Santoso  (2015)</a:t>
            </a:r>
            <a:endParaRPr lang="en-US" b="0" i="1" dirty="0"/>
          </a:p>
        </p:txBody>
      </p:sp>
    </p:spTree>
    <p:extLst>
      <p:ext uri="{BB962C8B-B14F-4D97-AF65-F5344CB8AC3E}">
        <p14:creationId xmlns:p14="http://schemas.microsoft.com/office/powerpoint/2010/main" val="3573548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2DAA6C16-BF9B-4A3E-BC70-EE6015D4F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FEBE16-0972-41CE-A8FA-A2F80D8FFFBB}"/>
              </a:ext>
            </a:extLst>
          </p:cNvPr>
          <p:cNvSpPr>
            <a:spLocks noGrp="1"/>
          </p:cNvSpPr>
          <p:nvPr>
            <p:ph type="title"/>
          </p:nvPr>
        </p:nvSpPr>
        <p:spPr>
          <a:xfrm>
            <a:off x="838200" y="4669978"/>
            <a:ext cx="4391024" cy="1173700"/>
          </a:xfrm>
        </p:spPr>
        <p:txBody>
          <a:bodyPr vert="horz" lIns="91440" tIns="45720" rIns="91440" bIns="45720" rtlCol="0" anchor="t">
            <a:normAutofit/>
          </a:bodyPr>
          <a:lstStyle/>
          <a:p>
            <a:r>
              <a:rPr lang="en-US" sz="1900">
                <a:latin typeface="+mj-lt"/>
              </a:rPr>
              <a:t>Electric Vehicle Charging on Residential Distribution Systems: Impacts and Mitigation</a:t>
            </a:r>
            <a:br>
              <a:rPr lang="en-US" sz="1900">
                <a:latin typeface="+mj-lt"/>
              </a:rPr>
            </a:br>
            <a:r>
              <a:rPr lang="en-US" sz="1900" b="0" i="1">
                <a:latin typeface="+mj-lt"/>
              </a:rPr>
              <a:t>Anamika Dubey and Surya Santoso</a:t>
            </a:r>
          </a:p>
        </p:txBody>
      </p:sp>
      <p:grpSp>
        <p:nvGrpSpPr>
          <p:cNvPr id="58" name="Group 57">
            <a:extLst>
              <a:ext uri="{FF2B5EF4-FFF2-40B4-BE49-F238E27FC236}">
                <a16:creationId xmlns:a16="http://schemas.microsoft.com/office/drawing/2014/main" id="{D4C516A3-38C0-4F58-9700-081CB0D1A0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0" cy="4286159"/>
            <a:chOff x="0" y="1"/>
            <a:chExt cx="12192000" cy="4286159"/>
          </a:xfrm>
          <a:effectLst>
            <a:outerShdw blurRad="381000" dir="5400000" algn="ctr" rotWithShape="0">
              <a:srgbClr val="000000">
                <a:alpha val="10000"/>
              </a:srgbClr>
            </a:outerShdw>
          </a:effectLst>
        </p:grpSpPr>
        <p:grpSp>
          <p:nvGrpSpPr>
            <p:cNvPr id="59" name="Group 58">
              <a:extLst>
                <a:ext uri="{FF2B5EF4-FFF2-40B4-BE49-F238E27FC236}">
                  <a16:creationId xmlns:a16="http://schemas.microsoft.com/office/drawing/2014/main" id="{031B548F-BAE0-4401-9139-6545BCD3C3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1"/>
              <a:ext cx="12192000" cy="4000975"/>
              <a:chOff x="0" y="1"/>
              <a:chExt cx="12192000" cy="4000975"/>
            </a:xfrm>
          </p:grpSpPr>
          <p:sp>
            <p:nvSpPr>
              <p:cNvPr id="63" name="Freeform: Shape 62">
                <a:extLst>
                  <a:ext uri="{FF2B5EF4-FFF2-40B4-BE49-F238E27FC236}">
                    <a16:creationId xmlns:a16="http://schemas.microsoft.com/office/drawing/2014/main" id="{E4511E12-8D97-4D29-97DA-824875B13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2000" cy="4000975"/>
              </a:xfrm>
              <a:custGeom>
                <a:avLst/>
                <a:gdLst>
                  <a:gd name="connsiteX0" fmla="*/ 0 w 12192000"/>
                  <a:gd name="connsiteY0" fmla="*/ 0 h 4000975"/>
                  <a:gd name="connsiteX1" fmla="*/ 12192000 w 12192000"/>
                  <a:gd name="connsiteY1" fmla="*/ 0 h 4000975"/>
                  <a:gd name="connsiteX2" fmla="*/ 12192000 w 12192000"/>
                  <a:gd name="connsiteY2" fmla="*/ 4000975 h 4000975"/>
                  <a:gd name="connsiteX3" fmla="*/ 4591050 w 12192000"/>
                  <a:gd name="connsiteY3" fmla="*/ 3848100 h 4000975"/>
                  <a:gd name="connsiteX4" fmla="*/ 0 w 12192000"/>
                  <a:gd name="connsiteY4" fmla="*/ 3999921 h 400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000975">
                    <a:moveTo>
                      <a:pt x="0" y="0"/>
                    </a:moveTo>
                    <a:lnTo>
                      <a:pt x="12192000" y="0"/>
                    </a:lnTo>
                    <a:lnTo>
                      <a:pt x="12192000" y="4000975"/>
                    </a:lnTo>
                    <a:lnTo>
                      <a:pt x="4591050" y="3848100"/>
                    </a:lnTo>
                    <a:lnTo>
                      <a:pt x="0" y="3999921"/>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4" name="Freeform: Shape 63">
                <a:extLst>
                  <a:ext uri="{FF2B5EF4-FFF2-40B4-BE49-F238E27FC236}">
                    <a16:creationId xmlns:a16="http://schemas.microsoft.com/office/drawing/2014/main" id="{2267ACB5-D743-4981-82A7-934D0A6BD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2000" cy="4000975"/>
              </a:xfrm>
              <a:custGeom>
                <a:avLst/>
                <a:gdLst>
                  <a:gd name="connsiteX0" fmla="*/ 0 w 12192000"/>
                  <a:gd name="connsiteY0" fmla="*/ 0 h 4000975"/>
                  <a:gd name="connsiteX1" fmla="*/ 12192000 w 12192000"/>
                  <a:gd name="connsiteY1" fmla="*/ 0 h 4000975"/>
                  <a:gd name="connsiteX2" fmla="*/ 12192000 w 12192000"/>
                  <a:gd name="connsiteY2" fmla="*/ 4000975 h 4000975"/>
                  <a:gd name="connsiteX3" fmla="*/ 4591050 w 12192000"/>
                  <a:gd name="connsiteY3" fmla="*/ 3848100 h 4000975"/>
                  <a:gd name="connsiteX4" fmla="*/ 0 w 12192000"/>
                  <a:gd name="connsiteY4" fmla="*/ 3999921 h 400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000975">
                    <a:moveTo>
                      <a:pt x="0" y="0"/>
                    </a:moveTo>
                    <a:lnTo>
                      <a:pt x="12192000" y="0"/>
                    </a:lnTo>
                    <a:lnTo>
                      <a:pt x="12192000" y="4000975"/>
                    </a:lnTo>
                    <a:lnTo>
                      <a:pt x="4591050" y="3848100"/>
                    </a:lnTo>
                    <a:lnTo>
                      <a:pt x="0" y="3999921"/>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16" name="Group 59">
              <a:extLst>
                <a:ext uri="{FF2B5EF4-FFF2-40B4-BE49-F238E27FC236}">
                  <a16:creationId xmlns:a16="http://schemas.microsoft.com/office/drawing/2014/main" id="{13BB3ECA-2783-40C5-BE31-E5A2B62156F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117" name="Freeform: Shape 60">
                <a:extLst>
                  <a:ext uri="{FF2B5EF4-FFF2-40B4-BE49-F238E27FC236}">
                    <a16:creationId xmlns:a16="http://schemas.microsoft.com/office/drawing/2014/main" id="{762FAB9C-1F29-451A-B39A-BDF325693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Shape 61">
                <a:extLst>
                  <a:ext uri="{FF2B5EF4-FFF2-40B4-BE49-F238E27FC236}">
                    <a16:creationId xmlns:a16="http://schemas.microsoft.com/office/drawing/2014/main" id="{14658BE9-BAE2-4EEF-94FE-33319BDCA4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7" name="Picture 6">
            <a:extLst>
              <a:ext uri="{FF2B5EF4-FFF2-40B4-BE49-F238E27FC236}">
                <a16:creationId xmlns:a16="http://schemas.microsoft.com/office/drawing/2014/main" id="{FF23DF60-4B58-67E3-C996-2A878DC8D6EC}"/>
              </a:ext>
            </a:extLst>
          </p:cNvPr>
          <p:cNvPicPr>
            <a:picLocks noChangeAspect="1"/>
          </p:cNvPicPr>
          <p:nvPr/>
        </p:nvPicPr>
        <p:blipFill>
          <a:blip r:embed="rId3"/>
          <a:stretch>
            <a:fillRect/>
          </a:stretch>
        </p:blipFill>
        <p:spPr>
          <a:xfrm>
            <a:off x="501083" y="1813860"/>
            <a:ext cx="6273377" cy="1270357"/>
          </a:xfrm>
          <a:prstGeom prst="rect">
            <a:avLst/>
          </a:prstGeom>
        </p:spPr>
      </p:pic>
      <p:pic>
        <p:nvPicPr>
          <p:cNvPr id="5" name="Picture 4">
            <a:extLst>
              <a:ext uri="{FF2B5EF4-FFF2-40B4-BE49-F238E27FC236}">
                <a16:creationId xmlns:a16="http://schemas.microsoft.com/office/drawing/2014/main" id="{58740570-C81C-104C-D3F3-B484D65FED9B}"/>
              </a:ext>
            </a:extLst>
          </p:cNvPr>
          <p:cNvPicPr>
            <a:picLocks noChangeAspect="1"/>
          </p:cNvPicPr>
          <p:nvPr/>
        </p:nvPicPr>
        <p:blipFill>
          <a:blip r:embed="rId4"/>
          <a:stretch>
            <a:fillRect/>
          </a:stretch>
        </p:blipFill>
        <p:spPr>
          <a:xfrm>
            <a:off x="501083" y="151345"/>
            <a:ext cx="9107403" cy="1434416"/>
          </a:xfrm>
          <a:prstGeom prst="rect">
            <a:avLst/>
          </a:prstGeom>
        </p:spPr>
      </p:pic>
      <p:sp>
        <p:nvSpPr>
          <p:cNvPr id="52" name="Text Placeholder 51">
            <a:extLst>
              <a:ext uri="{FF2B5EF4-FFF2-40B4-BE49-F238E27FC236}">
                <a16:creationId xmlns:a16="http://schemas.microsoft.com/office/drawing/2014/main" id="{94A342CB-04FD-D053-7840-120808AB2928}"/>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132243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2DAA6C16-BF9B-4A3E-BC70-EE6015D4F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FEBE16-0972-41CE-A8FA-A2F80D8FFFBB}"/>
              </a:ext>
            </a:extLst>
          </p:cNvPr>
          <p:cNvSpPr>
            <a:spLocks noGrp="1"/>
          </p:cNvSpPr>
          <p:nvPr>
            <p:ph type="title"/>
          </p:nvPr>
        </p:nvSpPr>
        <p:spPr>
          <a:xfrm>
            <a:off x="762699" y="5038083"/>
            <a:ext cx="4391024" cy="1173700"/>
          </a:xfrm>
        </p:spPr>
        <p:txBody>
          <a:bodyPr vert="horz" lIns="91440" tIns="45720" rIns="91440" bIns="45720" rtlCol="0" anchor="t">
            <a:normAutofit/>
          </a:bodyPr>
          <a:lstStyle/>
          <a:p>
            <a:r>
              <a:rPr lang="en-US" sz="1900" dirty="0">
                <a:latin typeface="+mj-lt"/>
              </a:rPr>
              <a:t>Electric Vehicle Charging on Residential Distribution Systems: Impacts and Mitigation</a:t>
            </a:r>
            <a:br>
              <a:rPr lang="en-US" sz="1900" dirty="0">
                <a:latin typeface="+mj-lt"/>
              </a:rPr>
            </a:br>
            <a:r>
              <a:rPr lang="en-US" sz="1900" b="0" i="1" dirty="0">
                <a:latin typeface="+mj-lt"/>
              </a:rPr>
              <a:t>Anamika Dubey and Surya Santoso</a:t>
            </a:r>
          </a:p>
        </p:txBody>
      </p:sp>
      <p:grpSp>
        <p:nvGrpSpPr>
          <p:cNvPr id="58" name="Group 57">
            <a:extLst>
              <a:ext uri="{FF2B5EF4-FFF2-40B4-BE49-F238E27FC236}">
                <a16:creationId xmlns:a16="http://schemas.microsoft.com/office/drawing/2014/main" id="{D4C516A3-38C0-4F58-9700-081CB0D1A0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0" cy="4286159"/>
            <a:chOff x="0" y="1"/>
            <a:chExt cx="12192000" cy="4286159"/>
          </a:xfrm>
          <a:effectLst>
            <a:outerShdw blurRad="381000" dir="5400000" algn="ctr" rotWithShape="0">
              <a:srgbClr val="000000">
                <a:alpha val="10000"/>
              </a:srgbClr>
            </a:outerShdw>
          </a:effectLst>
        </p:grpSpPr>
        <p:grpSp>
          <p:nvGrpSpPr>
            <p:cNvPr id="59" name="Group 58">
              <a:extLst>
                <a:ext uri="{FF2B5EF4-FFF2-40B4-BE49-F238E27FC236}">
                  <a16:creationId xmlns:a16="http://schemas.microsoft.com/office/drawing/2014/main" id="{031B548F-BAE0-4401-9139-6545BCD3C3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1"/>
              <a:ext cx="12192000" cy="4000975"/>
              <a:chOff x="0" y="1"/>
              <a:chExt cx="12192000" cy="4000975"/>
            </a:xfrm>
          </p:grpSpPr>
          <p:sp>
            <p:nvSpPr>
              <p:cNvPr id="63" name="Freeform: Shape 62">
                <a:extLst>
                  <a:ext uri="{FF2B5EF4-FFF2-40B4-BE49-F238E27FC236}">
                    <a16:creationId xmlns:a16="http://schemas.microsoft.com/office/drawing/2014/main" id="{E4511E12-8D97-4D29-97DA-824875B13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2000" cy="4000975"/>
              </a:xfrm>
              <a:custGeom>
                <a:avLst/>
                <a:gdLst>
                  <a:gd name="connsiteX0" fmla="*/ 0 w 12192000"/>
                  <a:gd name="connsiteY0" fmla="*/ 0 h 4000975"/>
                  <a:gd name="connsiteX1" fmla="*/ 12192000 w 12192000"/>
                  <a:gd name="connsiteY1" fmla="*/ 0 h 4000975"/>
                  <a:gd name="connsiteX2" fmla="*/ 12192000 w 12192000"/>
                  <a:gd name="connsiteY2" fmla="*/ 4000975 h 4000975"/>
                  <a:gd name="connsiteX3" fmla="*/ 4591050 w 12192000"/>
                  <a:gd name="connsiteY3" fmla="*/ 3848100 h 4000975"/>
                  <a:gd name="connsiteX4" fmla="*/ 0 w 12192000"/>
                  <a:gd name="connsiteY4" fmla="*/ 3999921 h 400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000975">
                    <a:moveTo>
                      <a:pt x="0" y="0"/>
                    </a:moveTo>
                    <a:lnTo>
                      <a:pt x="12192000" y="0"/>
                    </a:lnTo>
                    <a:lnTo>
                      <a:pt x="12192000" y="4000975"/>
                    </a:lnTo>
                    <a:lnTo>
                      <a:pt x="4591050" y="3848100"/>
                    </a:lnTo>
                    <a:lnTo>
                      <a:pt x="0" y="3999921"/>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4" name="Freeform: Shape 63">
                <a:extLst>
                  <a:ext uri="{FF2B5EF4-FFF2-40B4-BE49-F238E27FC236}">
                    <a16:creationId xmlns:a16="http://schemas.microsoft.com/office/drawing/2014/main" id="{2267ACB5-D743-4981-82A7-934D0A6BD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2000" cy="4000975"/>
              </a:xfrm>
              <a:custGeom>
                <a:avLst/>
                <a:gdLst>
                  <a:gd name="connsiteX0" fmla="*/ 0 w 12192000"/>
                  <a:gd name="connsiteY0" fmla="*/ 0 h 4000975"/>
                  <a:gd name="connsiteX1" fmla="*/ 12192000 w 12192000"/>
                  <a:gd name="connsiteY1" fmla="*/ 0 h 4000975"/>
                  <a:gd name="connsiteX2" fmla="*/ 12192000 w 12192000"/>
                  <a:gd name="connsiteY2" fmla="*/ 4000975 h 4000975"/>
                  <a:gd name="connsiteX3" fmla="*/ 4591050 w 12192000"/>
                  <a:gd name="connsiteY3" fmla="*/ 3848100 h 4000975"/>
                  <a:gd name="connsiteX4" fmla="*/ 0 w 12192000"/>
                  <a:gd name="connsiteY4" fmla="*/ 3999921 h 400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000975">
                    <a:moveTo>
                      <a:pt x="0" y="0"/>
                    </a:moveTo>
                    <a:lnTo>
                      <a:pt x="12192000" y="0"/>
                    </a:lnTo>
                    <a:lnTo>
                      <a:pt x="12192000" y="4000975"/>
                    </a:lnTo>
                    <a:lnTo>
                      <a:pt x="4591050" y="3848100"/>
                    </a:lnTo>
                    <a:lnTo>
                      <a:pt x="0" y="3999921"/>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16" name="Group 59">
              <a:extLst>
                <a:ext uri="{FF2B5EF4-FFF2-40B4-BE49-F238E27FC236}">
                  <a16:creationId xmlns:a16="http://schemas.microsoft.com/office/drawing/2014/main" id="{13BB3ECA-2783-40C5-BE31-E5A2B62156F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117" name="Freeform: Shape 60">
                <a:extLst>
                  <a:ext uri="{FF2B5EF4-FFF2-40B4-BE49-F238E27FC236}">
                    <a16:creationId xmlns:a16="http://schemas.microsoft.com/office/drawing/2014/main" id="{762FAB9C-1F29-451A-B39A-BDF325693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Shape 61">
                <a:extLst>
                  <a:ext uri="{FF2B5EF4-FFF2-40B4-BE49-F238E27FC236}">
                    <a16:creationId xmlns:a16="http://schemas.microsoft.com/office/drawing/2014/main" id="{14658BE9-BAE2-4EEF-94FE-33319BDCA4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9" name="Picture 8">
            <a:extLst>
              <a:ext uri="{FF2B5EF4-FFF2-40B4-BE49-F238E27FC236}">
                <a16:creationId xmlns:a16="http://schemas.microsoft.com/office/drawing/2014/main" id="{A7F8B085-94F2-7F39-42F4-1CC0135AE2C3}"/>
              </a:ext>
            </a:extLst>
          </p:cNvPr>
          <p:cNvPicPr>
            <a:picLocks noChangeAspect="1"/>
          </p:cNvPicPr>
          <p:nvPr/>
        </p:nvPicPr>
        <p:blipFill>
          <a:blip r:embed="rId3"/>
          <a:stretch>
            <a:fillRect/>
          </a:stretch>
        </p:blipFill>
        <p:spPr>
          <a:xfrm>
            <a:off x="383066" y="1687110"/>
            <a:ext cx="6972035" cy="993513"/>
          </a:xfrm>
          <a:prstGeom prst="rect">
            <a:avLst/>
          </a:prstGeom>
        </p:spPr>
      </p:pic>
      <p:sp>
        <p:nvSpPr>
          <p:cNvPr id="3" name="Text Placeholder 2">
            <a:extLst>
              <a:ext uri="{FF2B5EF4-FFF2-40B4-BE49-F238E27FC236}">
                <a16:creationId xmlns:a16="http://schemas.microsoft.com/office/drawing/2014/main" id="{799C5043-70C7-42B6-BC83-DD09FFA9C12A}"/>
              </a:ext>
            </a:extLst>
          </p:cNvPr>
          <p:cNvSpPr>
            <a:spLocks noGrp="1"/>
          </p:cNvSpPr>
          <p:nvPr>
            <p:ph type="body" idx="1"/>
          </p:nvPr>
        </p:nvSpPr>
        <p:spPr>
          <a:xfrm>
            <a:off x="5664201" y="4766267"/>
            <a:ext cx="5692774" cy="1861036"/>
          </a:xfrm>
        </p:spPr>
        <p:txBody>
          <a:bodyPr vert="horz" lIns="91440" tIns="45720" rIns="91440" bIns="45720" rtlCol="0">
            <a:normAutofit fontScale="92500" lnSpcReduction="20000"/>
          </a:bodyPr>
          <a:lstStyle/>
          <a:p>
            <a:pPr indent="-228600">
              <a:buFont typeface="Arial" panose="020B0604020202020204" pitchFamily="34" charset="0"/>
              <a:buChar char="•"/>
            </a:pPr>
            <a:r>
              <a:rPr lang="en-US" sz="2800" dirty="0">
                <a:solidFill>
                  <a:schemeClr val="bg1">
                    <a:alpha val="80000"/>
                  </a:schemeClr>
                </a:solidFill>
              </a:rPr>
              <a:t>Objective:</a:t>
            </a:r>
          </a:p>
          <a:p>
            <a:pPr marL="514350" indent="-228600">
              <a:buFont typeface="Arial" panose="020B0604020202020204" pitchFamily="34" charset="0"/>
              <a:buChar char="•"/>
            </a:pPr>
            <a:r>
              <a:rPr lang="en-US" sz="2800" dirty="0">
                <a:solidFill>
                  <a:schemeClr val="bg1">
                    <a:alpha val="80000"/>
                  </a:schemeClr>
                </a:solidFill>
              </a:rPr>
              <a:t>minimize impact on residential grid voltage, for the whole night. </a:t>
            </a:r>
            <a:endParaRPr lang="en-US" sz="2800" i="1" dirty="0">
              <a:solidFill>
                <a:schemeClr val="bg1">
                  <a:alpha val="80000"/>
                </a:schemeClr>
              </a:solidFill>
            </a:endParaRPr>
          </a:p>
          <a:p>
            <a:pPr marL="514350" indent="-228600">
              <a:buFont typeface="Arial" panose="020B0604020202020204" pitchFamily="34" charset="0"/>
              <a:buChar char="•"/>
            </a:pPr>
            <a:r>
              <a:rPr lang="en-US" sz="2800" dirty="0">
                <a:solidFill>
                  <a:schemeClr val="bg1">
                    <a:alpha val="80000"/>
                  </a:schemeClr>
                </a:solidFill>
              </a:rPr>
              <a:t>Design objective (constraint): Charge every EV fully by time </a:t>
            </a:r>
            <a:r>
              <a:rPr lang="en-US" sz="2800" i="1" dirty="0">
                <a:solidFill>
                  <a:schemeClr val="bg1">
                    <a:alpha val="80000"/>
                  </a:schemeClr>
                </a:solidFill>
              </a:rPr>
              <a:t>T. </a:t>
            </a:r>
          </a:p>
        </p:txBody>
      </p:sp>
      <p:pic>
        <p:nvPicPr>
          <p:cNvPr id="6" name="Picture 5">
            <a:extLst>
              <a:ext uri="{FF2B5EF4-FFF2-40B4-BE49-F238E27FC236}">
                <a16:creationId xmlns:a16="http://schemas.microsoft.com/office/drawing/2014/main" id="{108ADDF8-9E05-80B5-E674-55BEF48B7B91}"/>
              </a:ext>
            </a:extLst>
          </p:cNvPr>
          <p:cNvPicPr>
            <a:picLocks noChangeAspect="1"/>
          </p:cNvPicPr>
          <p:nvPr/>
        </p:nvPicPr>
        <p:blipFill>
          <a:blip r:embed="rId4"/>
          <a:stretch>
            <a:fillRect/>
          </a:stretch>
        </p:blipFill>
        <p:spPr>
          <a:xfrm>
            <a:off x="383066" y="153153"/>
            <a:ext cx="8702211" cy="1392669"/>
          </a:xfrm>
          <a:prstGeom prst="rect">
            <a:avLst/>
          </a:prstGeom>
        </p:spPr>
      </p:pic>
      <p:pic>
        <p:nvPicPr>
          <p:cNvPr id="10" name="Picture 9">
            <a:extLst>
              <a:ext uri="{FF2B5EF4-FFF2-40B4-BE49-F238E27FC236}">
                <a16:creationId xmlns:a16="http://schemas.microsoft.com/office/drawing/2014/main" id="{7E089A98-C511-5659-F754-EFFACDE7DD49}"/>
              </a:ext>
            </a:extLst>
          </p:cNvPr>
          <p:cNvPicPr>
            <a:picLocks noChangeAspect="1"/>
          </p:cNvPicPr>
          <p:nvPr/>
        </p:nvPicPr>
        <p:blipFill>
          <a:blip r:embed="rId5"/>
          <a:stretch>
            <a:fillRect/>
          </a:stretch>
        </p:blipFill>
        <p:spPr>
          <a:xfrm>
            <a:off x="383065" y="2767688"/>
            <a:ext cx="6972035" cy="825636"/>
          </a:xfrm>
          <a:prstGeom prst="rect">
            <a:avLst/>
          </a:prstGeom>
        </p:spPr>
      </p:pic>
      <p:pic>
        <p:nvPicPr>
          <p:cNvPr id="12" name="Picture 11">
            <a:extLst>
              <a:ext uri="{FF2B5EF4-FFF2-40B4-BE49-F238E27FC236}">
                <a16:creationId xmlns:a16="http://schemas.microsoft.com/office/drawing/2014/main" id="{B57604DD-04DE-4F85-B57F-8FAA332A1A86}"/>
              </a:ext>
            </a:extLst>
          </p:cNvPr>
          <p:cNvPicPr>
            <a:picLocks noChangeAspect="1"/>
          </p:cNvPicPr>
          <p:nvPr/>
        </p:nvPicPr>
        <p:blipFill>
          <a:blip r:embed="rId6"/>
          <a:stretch>
            <a:fillRect/>
          </a:stretch>
        </p:blipFill>
        <p:spPr>
          <a:xfrm>
            <a:off x="383065" y="3598976"/>
            <a:ext cx="5614491" cy="1064817"/>
          </a:xfrm>
          <a:prstGeom prst="rect">
            <a:avLst/>
          </a:prstGeom>
        </p:spPr>
      </p:pic>
    </p:spTree>
    <p:extLst>
      <p:ext uri="{BB962C8B-B14F-4D97-AF65-F5344CB8AC3E}">
        <p14:creationId xmlns:p14="http://schemas.microsoft.com/office/powerpoint/2010/main" val="1322180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2DAA6C16-BF9B-4A3E-BC70-EE6015D4F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FEBE16-0972-41CE-A8FA-A2F80D8FFFBB}"/>
              </a:ext>
            </a:extLst>
          </p:cNvPr>
          <p:cNvSpPr>
            <a:spLocks noGrp="1"/>
          </p:cNvSpPr>
          <p:nvPr>
            <p:ph type="title"/>
          </p:nvPr>
        </p:nvSpPr>
        <p:spPr>
          <a:xfrm>
            <a:off x="762699" y="5038083"/>
            <a:ext cx="4391024" cy="1173700"/>
          </a:xfrm>
        </p:spPr>
        <p:txBody>
          <a:bodyPr vert="horz" lIns="91440" tIns="45720" rIns="91440" bIns="45720" rtlCol="0" anchor="t">
            <a:normAutofit/>
          </a:bodyPr>
          <a:lstStyle/>
          <a:p>
            <a:r>
              <a:rPr lang="en-US" sz="1900" dirty="0">
                <a:latin typeface="+mj-lt"/>
              </a:rPr>
              <a:t>Electric Vehicle Charging on Residential Distribution Systems: Impacts and Mitigation</a:t>
            </a:r>
            <a:br>
              <a:rPr lang="en-US" sz="1900" dirty="0">
                <a:latin typeface="+mj-lt"/>
              </a:rPr>
            </a:br>
            <a:r>
              <a:rPr lang="en-US" sz="1900" b="0" i="1" dirty="0">
                <a:latin typeface="+mj-lt"/>
              </a:rPr>
              <a:t>Anamika Dubey and Surya Santoso</a:t>
            </a:r>
          </a:p>
        </p:txBody>
      </p:sp>
      <p:grpSp>
        <p:nvGrpSpPr>
          <p:cNvPr id="58" name="Group 57">
            <a:extLst>
              <a:ext uri="{FF2B5EF4-FFF2-40B4-BE49-F238E27FC236}">
                <a16:creationId xmlns:a16="http://schemas.microsoft.com/office/drawing/2014/main" id="{D4C516A3-38C0-4F58-9700-081CB0D1A0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0" cy="4286159"/>
            <a:chOff x="0" y="1"/>
            <a:chExt cx="12192000" cy="4286159"/>
          </a:xfrm>
          <a:effectLst>
            <a:outerShdw blurRad="381000" dir="5400000" algn="ctr" rotWithShape="0">
              <a:srgbClr val="000000">
                <a:alpha val="10000"/>
              </a:srgbClr>
            </a:outerShdw>
          </a:effectLst>
        </p:grpSpPr>
        <p:grpSp>
          <p:nvGrpSpPr>
            <p:cNvPr id="59" name="Group 58">
              <a:extLst>
                <a:ext uri="{FF2B5EF4-FFF2-40B4-BE49-F238E27FC236}">
                  <a16:creationId xmlns:a16="http://schemas.microsoft.com/office/drawing/2014/main" id="{031B548F-BAE0-4401-9139-6545BCD3C3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1"/>
              <a:ext cx="12192000" cy="4000975"/>
              <a:chOff x="0" y="1"/>
              <a:chExt cx="12192000" cy="4000975"/>
            </a:xfrm>
          </p:grpSpPr>
          <p:sp>
            <p:nvSpPr>
              <p:cNvPr id="63" name="Freeform: Shape 62">
                <a:extLst>
                  <a:ext uri="{FF2B5EF4-FFF2-40B4-BE49-F238E27FC236}">
                    <a16:creationId xmlns:a16="http://schemas.microsoft.com/office/drawing/2014/main" id="{E4511E12-8D97-4D29-97DA-824875B13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2000" cy="4000975"/>
              </a:xfrm>
              <a:custGeom>
                <a:avLst/>
                <a:gdLst>
                  <a:gd name="connsiteX0" fmla="*/ 0 w 12192000"/>
                  <a:gd name="connsiteY0" fmla="*/ 0 h 4000975"/>
                  <a:gd name="connsiteX1" fmla="*/ 12192000 w 12192000"/>
                  <a:gd name="connsiteY1" fmla="*/ 0 h 4000975"/>
                  <a:gd name="connsiteX2" fmla="*/ 12192000 w 12192000"/>
                  <a:gd name="connsiteY2" fmla="*/ 4000975 h 4000975"/>
                  <a:gd name="connsiteX3" fmla="*/ 4591050 w 12192000"/>
                  <a:gd name="connsiteY3" fmla="*/ 3848100 h 4000975"/>
                  <a:gd name="connsiteX4" fmla="*/ 0 w 12192000"/>
                  <a:gd name="connsiteY4" fmla="*/ 3999921 h 400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000975">
                    <a:moveTo>
                      <a:pt x="0" y="0"/>
                    </a:moveTo>
                    <a:lnTo>
                      <a:pt x="12192000" y="0"/>
                    </a:lnTo>
                    <a:lnTo>
                      <a:pt x="12192000" y="4000975"/>
                    </a:lnTo>
                    <a:lnTo>
                      <a:pt x="4591050" y="3848100"/>
                    </a:lnTo>
                    <a:lnTo>
                      <a:pt x="0" y="3999921"/>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4" name="Freeform: Shape 63">
                <a:extLst>
                  <a:ext uri="{FF2B5EF4-FFF2-40B4-BE49-F238E27FC236}">
                    <a16:creationId xmlns:a16="http://schemas.microsoft.com/office/drawing/2014/main" id="{2267ACB5-D743-4981-82A7-934D0A6BD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2000" cy="4000975"/>
              </a:xfrm>
              <a:custGeom>
                <a:avLst/>
                <a:gdLst>
                  <a:gd name="connsiteX0" fmla="*/ 0 w 12192000"/>
                  <a:gd name="connsiteY0" fmla="*/ 0 h 4000975"/>
                  <a:gd name="connsiteX1" fmla="*/ 12192000 w 12192000"/>
                  <a:gd name="connsiteY1" fmla="*/ 0 h 4000975"/>
                  <a:gd name="connsiteX2" fmla="*/ 12192000 w 12192000"/>
                  <a:gd name="connsiteY2" fmla="*/ 4000975 h 4000975"/>
                  <a:gd name="connsiteX3" fmla="*/ 4591050 w 12192000"/>
                  <a:gd name="connsiteY3" fmla="*/ 3848100 h 4000975"/>
                  <a:gd name="connsiteX4" fmla="*/ 0 w 12192000"/>
                  <a:gd name="connsiteY4" fmla="*/ 3999921 h 400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000975">
                    <a:moveTo>
                      <a:pt x="0" y="0"/>
                    </a:moveTo>
                    <a:lnTo>
                      <a:pt x="12192000" y="0"/>
                    </a:lnTo>
                    <a:lnTo>
                      <a:pt x="12192000" y="4000975"/>
                    </a:lnTo>
                    <a:lnTo>
                      <a:pt x="4591050" y="3848100"/>
                    </a:lnTo>
                    <a:lnTo>
                      <a:pt x="0" y="3999921"/>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16" name="Group 59">
              <a:extLst>
                <a:ext uri="{FF2B5EF4-FFF2-40B4-BE49-F238E27FC236}">
                  <a16:creationId xmlns:a16="http://schemas.microsoft.com/office/drawing/2014/main" id="{13BB3ECA-2783-40C5-BE31-E5A2B62156F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117" name="Freeform: Shape 60">
                <a:extLst>
                  <a:ext uri="{FF2B5EF4-FFF2-40B4-BE49-F238E27FC236}">
                    <a16:creationId xmlns:a16="http://schemas.microsoft.com/office/drawing/2014/main" id="{762FAB9C-1F29-451A-B39A-BDF325693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Shape 61">
                <a:extLst>
                  <a:ext uri="{FF2B5EF4-FFF2-40B4-BE49-F238E27FC236}">
                    <a16:creationId xmlns:a16="http://schemas.microsoft.com/office/drawing/2014/main" id="{14658BE9-BAE2-4EEF-94FE-33319BDCA4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3" name="Text Placeholder 2">
            <a:extLst>
              <a:ext uri="{FF2B5EF4-FFF2-40B4-BE49-F238E27FC236}">
                <a16:creationId xmlns:a16="http://schemas.microsoft.com/office/drawing/2014/main" id="{799C5043-70C7-42B6-BC83-DD09FFA9C12A}"/>
              </a:ext>
            </a:extLst>
          </p:cNvPr>
          <p:cNvSpPr>
            <a:spLocks noGrp="1"/>
          </p:cNvSpPr>
          <p:nvPr>
            <p:ph type="body" idx="1"/>
          </p:nvPr>
        </p:nvSpPr>
        <p:spPr>
          <a:xfrm>
            <a:off x="5664201" y="4766267"/>
            <a:ext cx="5692774" cy="1861036"/>
          </a:xfrm>
        </p:spPr>
        <p:txBody>
          <a:bodyPr vert="horz" lIns="91440" tIns="45720" rIns="91440" bIns="45720" rtlCol="0">
            <a:normAutofit fontScale="92500" lnSpcReduction="20000"/>
          </a:bodyPr>
          <a:lstStyle/>
          <a:p>
            <a:pPr indent="-228600">
              <a:buFont typeface="Arial" panose="020B0604020202020204" pitchFamily="34" charset="0"/>
              <a:buChar char="•"/>
            </a:pPr>
            <a:r>
              <a:rPr lang="en-US" sz="2800" dirty="0">
                <a:solidFill>
                  <a:schemeClr val="bg1">
                    <a:alpha val="80000"/>
                  </a:schemeClr>
                </a:solidFill>
              </a:rPr>
              <a:t>Objective:</a:t>
            </a:r>
          </a:p>
          <a:p>
            <a:pPr marL="514350" indent="-228600">
              <a:buFont typeface="Arial" panose="020B0604020202020204" pitchFamily="34" charset="0"/>
              <a:buChar char="•"/>
            </a:pPr>
            <a:r>
              <a:rPr lang="en-US" sz="2800" dirty="0">
                <a:solidFill>
                  <a:schemeClr val="bg1">
                    <a:alpha val="80000"/>
                  </a:schemeClr>
                </a:solidFill>
              </a:rPr>
              <a:t>minimize impact on residential grid voltage, for the whole night. </a:t>
            </a:r>
            <a:endParaRPr lang="en-US" sz="2800" i="1" dirty="0">
              <a:solidFill>
                <a:schemeClr val="bg1">
                  <a:alpha val="80000"/>
                </a:schemeClr>
              </a:solidFill>
            </a:endParaRPr>
          </a:p>
          <a:p>
            <a:pPr marL="514350" indent="-228600">
              <a:buFont typeface="Arial" panose="020B0604020202020204" pitchFamily="34" charset="0"/>
              <a:buChar char="•"/>
            </a:pPr>
            <a:r>
              <a:rPr lang="en-US" sz="2800" dirty="0">
                <a:solidFill>
                  <a:schemeClr val="bg1">
                    <a:alpha val="80000"/>
                  </a:schemeClr>
                </a:solidFill>
              </a:rPr>
              <a:t>Design objective (constraint): Charge every EV fully by time </a:t>
            </a:r>
            <a:r>
              <a:rPr lang="en-US" sz="2800" i="1" dirty="0">
                <a:solidFill>
                  <a:schemeClr val="bg1">
                    <a:alpha val="80000"/>
                  </a:schemeClr>
                </a:solidFill>
              </a:rPr>
              <a:t>T. </a:t>
            </a:r>
          </a:p>
        </p:txBody>
      </p:sp>
      <p:pic>
        <p:nvPicPr>
          <p:cNvPr id="5" name="Picture 4">
            <a:extLst>
              <a:ext uri="{FF2B5EF4-FFF2-40B4-BE49-F238E27FC236}">
                <a16:creationId xmlns:a16="http://schemas.microsoft.com/office/drawing/2014/main" id="{EDF52D40-7331-8BF4-B760-101C015ECDEF}"/>
              </a:ext>
            </a:extLst>
          </p:cNvPr>
          <p:cNvPicPr>
            <a:picLocks noChangeAspect="1"/>
          </p:cNvPicPr>
          <p:nvPr/>
        </p:nvPicPr>
        <p:blipFill>
          <a:blip r:embed="rId3"/>
          <a:stretch>
            <a:fillRect/>
          </a:stretch>
        </p:blipFill>
        <p:spPr>
          <a:xfrm>
            <a:off x="557125" y="144398"/>
            <a:ext cx="7953463" cy="4570796"/>
          </a:xfrm>
          <a:prstGeom prst="rect">
            <a:avLst/>
          </a:prstGeom>
        </p:spPr>
      </p:pic>
    </p:spTree>
    <p:extLst>
      <p:ext uri="{BB962C8B-B14F-4D97-AF65-F5344CB8AC3E}">
        <p14:creationId xmlns:p14="http://schemas.microsoft.com/office/powerpoint/2010/main" val="245183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99C5043-70C7-42B6-BC83-DD09FFA9C12A}"/>
              </a:ext>
            </a:extLst>
          </p:cNvPr>
          <p:cNvSpPr>
            <a:spLocks noGrp="1"/>
          </p:cNvSpPr>
          <p:nvPr>
            <p:ph type="body" idx="1"/>
          </p:nvPr>
        </p:nvSpPr>
        <p:spPr>
          <a:xfrm>
            <a:off x="526111" y="1493429"/>
            <a:ext cx="11321332" cy="4668831"/>
          </a:xfrm>
        </p:spPr>
        <p:txBody>
          <a:bodyPr/>
          <a:lstStyle/>
          <a:p>
            <a:r>
              <a:rPr lang="en-US" dirty="0"/>
              <a:t>Design Formulation:</a:t>
            </a:r>
          </a:p>
          <a:p>
            <a:pPr marL="457200" indent="-457200">
              <a:buFontTx/>
              <a:buChar char="-"/>
            </a:pPr>
            <a:r>
              <a:rPr lang="en-US" dirty="0"/>
              <a:t>Battery-charger power levels </a:t>
            </a:r>
            <a:r>
              <a:rPr lang="en-US" i="1" dirty="0"/>
              <a:t>P(t) </a:t>
            </a:r>
            <a:r>
              <a:rPr lang="en-US" dirty="0"/>
              <a:t>variable only in discrete-steps. (zero, half-of-max-capacity, max-capacity)</a:t>
            </a:r>
          </a:p>
          <a:p>
            <a:pPr marL="457200" indent="-457200">
              <a:buFontTx/>
              <a:buChar char="-"/>
            </a:pPr>
            <a:r>
              <a:rPr lang="en-US" i="1" dirty="0"/>
              <a:t>Power-flow-analysis also done in discrete time-steps.</a:t>
            </a:r>
          </a:p>
          <a:p>
            <a:pPr marL="457200" indent="-457200">
              <a:buFontTx/>
              <a:buChar char="-"/>
            </a:pPr>
            <a:r>
              <a:rPr lang="en-US" i="1" dirty="0"/>
              <a:t>We’re solving a discretized Optimal Control Problem.</a:t>
            </a:r>
          </a:p>
          <a:p>
            <a:pPr marL="457200" indent="-457200">
              <a:buFontTx/>
              <a:buChar char="-"/>
            </a:pPr>
            <a:r>
              <a:rPr lang="en-US" i="1" dirty="0"/>
              <a:t>This is a ‘harder’ dynamic programming problem because of the boundary constraints.</a:t>
            </a:r>
          </a:p>
          <a:p>
            <a:pPr marL="457200" indent="-457200">
              <a:buFontTx/>
              <a:buChar char="-"/>
            </a:pPr>
            <a:r>
              <a:rPr lang="en-US" i="1" dirty="0"/>
              <a:t>Dynamic Programming Successive Approximation Method? Need to study it in detail.</a:t>
            </a:r>
          </a:p>
        </p:txBody>
      </p:sp>
      <p:sp>
        <p:nvSpPr>
          <p:cNvPr id="2" name="Title 1">
            <a:extLst>
              <a:ext uri="{FF2B5EF4-FFF2-40B4-BE49-F238E27FC236}">
                <a16:creationId xmlns:a16="http://schemas.microsoft.com/office/drawing/2014/main" id="{2CFEBE16-0972-41CE-A8FA-A2F80D8FFFBB}"/>
              </a:ext>
            </a:extLst>
          </p:cNvPr>
          <p:cNvSpPr>
            <a:spLocks noGrp="1"/>
          </p:cNvSpPr>
          <p:nvPr>
            <p:ph type="title"/>
          </p:nvPr>
        </p:nvSpPr>
        <p:spPr>
          <a:xfrm>
            <a:off x="526111" y="206285"/>
            <a:ext cx="10063163" cy="1137485"/>
          </a:xfrm>
        </p:spPr>
        <p:txBody>
          <a:bodyPr/>
          <a:lstStyle/>
          <a:p>
            <a:r>
              <a:rPr lang="en-US" sz="3200" dirty="0"/>
              <a:t>Electric Vehicle Charging on Residential Distribution Systems: Impacts and Mitigation</a:t>
            </a:r>
            <a:br>
              <a:rPr lang="en-US" sz="3200" dirty="0"/>
            </a:br>
            <a:r>
              <a:rPr lang="en-US" sz="1800" b="0" i="1" dirty="0"/>
              <a:t>Anamika Dubey and Surya Santoso</a:t>
            </a:r>
            <a:endParaRPr lang="en-US" sz="3200" b="0" i="1" dirty="0"/>
          </a:p>
        </p:txBody>
      </p:sp>
    </p:spTree>
    <p:extLst>
      <p:ext uri="{BB962C8B-B14F-4D97-AF65-F5344CB8AC3E}">
        <p14:creationId xmlns:p14="http://schemas.microsoft.com/office/powerpoint/2010/main" val="1379508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274D026-4C86-730F-6FB8-1C4E152A5155}"/>
              </a:ext>
            </a:extLst>
          </p:cNvPr>
          <p:cNvSpPr>
            <a:spLocks noGrp="1"/>
          </p:cNvSpPr>
          <p:nvPr>
            <p:ph type="title"/>
          </p:nvPr>
        </p:nvSpPr>
        <p:spPr>
          <a:xfrm>
            <a:off x="838200" y="171162"/>
            <a:ext cx="2840182" cy="2371148"/>
          </a:xfrm>
        </p:spPr>
        <p:txBody>
          <a:bodyPr vert="horz" lIns="91440" tIns="45720" rIns="91440" bIns="45720" rtlCol="0" anchor="ctr">
            <a:normAutofit fontScale="90000"/>
          </a:bodyPr>
          <a:lstStyle/>
          <a:p>
            <a:r>
              <a:rPr lang="en-US" sz="2000" kern="1200" dirty="0">
                <a:solidFill>
                  <a:srgbClr val="FFFFFF"/>
                </a:solidFill>
                <a:latin typeface="+mj-lt"/>
                <a:ea typeface="+mj-ea"/>
                <a:cs typeface="+mj-cs"/>
              </a:rPr>
              <a:t>A simple optimal power flow model with energy storage</a:t>
            </a:r>
            <a:br>
              <a:rPr lang="en-US" sz="2000" kern="1200" dirty="0">
                <a:solidFill>
                  <a:srgbClr val="FFFFFF"/>
                </a:solidFill>
                <a:latin typeface="+mj-lt"/>
                <a:ea typeface="+mj-ea"/>
                <a:cs typeface="+mj-cs"/>
              </a:rPr>
            </a:br>
            <a:r>
              <a:rPr lang="en-US" sz="2000" i="1" kern="1200" dirty="0">
                <a:solidFill>
                  <a:srgbClr val="FFFFFF"/>
                </a:solidFill>
                <a:latin typeface="+mj-lt"/>
                <a:ea typeface="+mj-ea"/>
                <a:cs typeface="+mj-cs"/>
              </a:rPr>
              <a:t>Chandy, Low, </a:t>
            </a:r>
            <a:r>
              <a:rPr lang="en-US" sz="2000" i="1" kern="1200" dirty="0" err="1">
                <a:solidFill>
                  <a:srgbClr val="FFFFFF"/>
                </a:solidFill>
                <a:latin typeface="+mj-lt"/>
                <a:ea typeface="+mj-ea"/>
                <a:cs typeface="+mj-cs"/>
              </a:rPr>
              <a:t>Topcu</a:t>
            </a:r>
            <a:r>
              <a:rPr lang="en-US" sz="2000" i="1" kern="1200" dirty="0">
                <a:solidFill>
                  <a:srgbClr val="FFFFFF"/>
                </a:solidFill>
                <a:latin typeface="+mj-lt"/>
                <a:ea typeface="+mj-ea"/>
                <a:cs typeface="+mj-cs"/>
              </a:rPr>
              <a:t>, Xu</a:t>
            </a:r>
            <a:br>
              <a:rPr lang="en-US" sz="2000" i="1" kern="1200" dirty="0">
                <a:solidFill>
                  <a:srgbClr val="FFFFFF"/>
                </a:solidFill>
                <a:latin typeface="+mj-lt"/>
                <a:ea typeface="+mj-ea"/>
                <a:cs typeface="+mj-cs"/>
              </a:rPr>
            </a:br>
            <a:br>
              <a:rPr lang="en-US" sz="2000" kern="1200" dirty="0">
                <a:solidFill>
                  <a:srgbClr val="FFFFFF"/>
                </a:solidFill>
                <a:latin typeface="+mj-lt"/>
                <a:ea typeface="+mj-ea"/>
                <a:cs typeface="+mj-cs"/>
              </a:rPr>
            </a:br>
            <a:r>
              <a:rPr lang="en-US" sz="2000" kern="1200" dirty="0">
                <a:solidFill>
                  <a:srgbClr val="FFFFFF"/>
                </a:solidFill>
                <a:latin typeface="+mj-lt"/>
                <a:ea typeface="+mj-ea"/>
                <a:cs typeface="+mj-cs"/>
              </a:rPr>
              <a:t>IEEE Conf. on Decisions and Control</a:t>
            </a:r>
            <a:br>
              <a:rPr lang="en-US" sz="2000" kern="1200" dirty="0">
                <a:solidFill>
                  <a:srgbClr val="FFFFFF"/>
                </a:solidFill>
                <a:latin typeface="+mj-lt"/>
                <a:ea typeface="+mj-ea"/>
                <a:cs typeface="+mj-cs"/>
              </a:rPr>
            </a:br>
            <a:br>
              <a:rPr lang="en-US" sz="2000" kern="1200" dirty="0">
                <a:solidFill>
                  <a:srgbClr val="FFFFFF"/>
                </a:solidFill>
                <a:latin typeface="+mj-lt"/>
                <a:ea typeface="+mj-ea"/>
                <a:cs typeface="+mj-cs"/>
              </a:rPr>
            </a:br>
            <a:r>
              <a:rPr lang="en-US" sz="2000" kern="1200" dirty="0">
                <a:solidFill>
                  <a:srgbClr val="FFFFFF"/>
                </a:solidFill>
                <a:latin typeface="+mj-lt"/>
                <a:ea typeface="+mj-ea"/>
                <a:cs typeface="+mj-cs"/>
              </a:rPr>
              <a:t>200+ citations</a:t>
            </a:r>
          </a:p>
        </p:txBody>
      </p:sp>
      <p:pic>
        <p:nvPicPr>
          <p:cNvPr id="5" name="Picture 4">
            <a:extLst>
              <a:ext uri="{FF2B5EF4-FFF2-40B4-BE49-F238E27FC236}">
                <a16:creationId xmlns:a16="http://schemas.microsoft.com/office/drawing/2014/main" id="{3D806C2A-753E-C1EE-708C-26CB6C4BB099}"/>
              </a:ext>
            </a:extLst>
          </p:cNvPr>
          <p:cNvPicPr>
            <a:picLocks noChangeAspect="1"/>
          </p:cNvPicPr>
          <p:nvPr/>
        </p:nvPicPr>
        <p:blipFill>
          <a:blip r:embed="rId2"/>
          <a:stretch>
            <a:fillRect/>
          </a:stretch>
        </p:blipFill>
        <p:spPr>
          <a:xfrm>
            <a:off x="4207933" y="783887"/>
            <a:ext cx="7347537" cy="5290226"/>
          </a:xfrm>
          <a:prstGeom prst="rect">
            <a:avLst/>
          </a:prstGeom>
        </p:spPr>
      </p:pic>
      <p:sp>
        <p:nvSpPr>
          <p:cNvPr id="6" name="TextBox 5">
            <a:extLst>
              <a:ext uri="{FF2B5EF4-FFF2-40B4-BE49-F238E27FC236}">
                <a16:creationId xmlns:a16="http://schemas.microsoft.com/office/drawing/2014/main" id="{60CF38B7-3E54-B407-806B-D1D753D372DA}"/>
              </a:ext>
            </a:extLst>
          </p:cNvPr>
          <p:cNvSpPr txBox="1"/>
          <p:nvPr/>
        </p:nvSpPr>
        <p:spPr>
          <a:xfrm>
            <a:off x="516835" y="3729162"/>
            <a:ext cx="3369365"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IN" dirty="0"/>
              <a:t>Our objective function is still loss minimization, so different from the one given.</a:t>
            </a:r>
          </a:p>
        </p:txBody>
      </p:sp>
      <p:cxnSp>
        <p:nvCxnSpPr>
          <p:cNvPr id="8" name="Straight Arrow Connector 7">
            <a:extLst>
              <a:ext uri="{FF2B5EF4-FFF2-40B4-BE49-F238E27FC236}">
                <a16:creationId xmlns:a16="http://schemas.microsoft.com/office/drawing/2014/main" id="{9DF2F655-E2CD-CF87-F729-5B6AA2C01702}"/>
              </a:ext>
            </a:extLst>
          </p:cNvPr>
          <p:cNvCxnSpPr/>
          <p:nvPr/>
        </p:nvCxnSpPr>
        <p:spPr>
          <a:xfrm flipV="1">
            <a:off x="2782957" y="2051437"/>
            <a:ext cx="3745064" cy="1677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1468836"/>
      </p:ext>
    </p:extLst>
  </p:cSld>
  <p:clrMapOvr>
    <a:masterClrMapping/>
  </p:clrMapOvr>
</p:sld>
</file>

<file path=ppt/theme/theme1.xml><?xml version="1.0" encoding="utf-8"?>
<a:theme xmlns:a="http://schemas.openxmlformats.org/drawingml/2006/main" name="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Corbel">
      <a:majorFont>
        <a:latin typeface="Corbel"/>
        <a:ea typeface=""/>
        <a:cs typeface=""/>
      </a:majorFont>
      <a:minorFont>
        <a:latin typeface="Corbe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4461</TotalTime>
  <Words>1002</Words>
  <Application>Microsoft Office PowerPoint</Application>
  <PresentationFormat>Widescreen</PresentationFormat>
  <Paragraphs>80</Paragraphs>
  <Slides>36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Calibri</vt:lpstr>
      <vt:lpstr>Cambria Math</vt:lpstr>
      <vt:lpstr>Corbel</vt:lpstr>
      <vt:lpstr>Corbel (Headings)</vt:lpstr>
      <vt:lpstr>Wingdings</vt:lpstr>
      <vt:lpstr>Office Theme</vt:lpstr>
      <vt:lpstr>Dynamic Programming for  Power Systems</vt:lpstr>
      <vt:lpstr>Contents</vt:lpstr>
      <vt:lpstr>Electric Vehicle Charging on Residential Distribution Systems: Impacts and Mitigation Anamika Dubey and Surya Santoso (2015)</vt:lpstr>
      <vt:lpstr>Electric Vehicle Charging on Residential Distribution Systems: Impacts and Mitigation Anamika Dubey and Surya Santoso  (2015)</vt:lpstr>
      <vt:lpstr>Electric Vehicle Charging on Residential Distribution Systems: Impacts and Mitigation Anamika Dubey and Surya Santoso</vt:lpstr>
      <vt:lpstr>Electric Vehicle Charging on Residential Distribution Systems: Impacts and Mitigation Anamika Dubey and Surya Santoso</vt:lpstr>
      <vt:lpstr>Electric Vehicle Charging on Residential Distribution Systems: Impacts and Mitigation Anamika Dubey and Surya Santoso</vt:lpstr>
      <vt:lpstr>Electric Vehicle Charging on Residential Distribution Systems: Impacts and Mitigation Anamika Dubey and Surya Santoso</vt:lpstr>
      <vt:lpstr>A simple optimal power flow model with energy storage Chandy, Low, Topcu, Xu  IEEE Conf. on Decisions and Control  200+ citations</vt:lpstr>
      <vt:lpstr>PowerPoint Presentation</vt:lpstr>
      <vt:lpstr>Dynamic Programming</vt:lpstr>
      <vt:lpstr>Fibonacci Sequence using Dynamic Programming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Shortest Path Problem using Dynamic Programming</vt:lpstr>
      <vt:lpstr>PowerPoint Presentation</vt:lpstr>
      <vt:lpstr>PowerPoint Presentation</vt:lpstr>
      <vt:lpstr>PowerPoint Presentation</vt:lpstr>
      <vt:lpstr>PowerPoint Presentation</vt:lpstr>
      <vt:lpstr>PowerPoint Presentation</vt:lpstr>
      <vt:lpstr>PowerPoint Presentation</vt:lpstr>
      <vt:lpstr>Do we even need a dynamic programming formulation in Power Systems?</vt:lpstr>
      <vt:lpstr>Do we even need a dynamic programming formulation in Power Systems?</vt:lpstr>
      <vt:lpstr>Approximate Dynamic Programming</vt:lpstr>
      <vt:lpstr>Basic Problem Structure of DP: Discrete-time  System</vt:lpstr>
      <vt:lpstr>Basic Problem Structure of DP – Cost Function that is Additive over time</vt:lpstr>
      <vt:lpstr>References (not in order)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Boydo, Valerie J</dc:creator>
  <cp:lastModifiedBy>Jha, Aryan Ritwajeet</cp:lastModifiedBy>
  <cp:revision>287</cp:revision>
  <cp:lastPrinted>2021-09-10T16:26:58Z</cp:lastPrinted>
  <dcterms:created xsi:type="dcterms:W3CDTF">2021-07-01T22:58:28Z</dcterms:created>
  <dcterms:modified xsi:type="dcterms:W3CDTF">2023-05-22T17:54:53Z</dcterms:modified>
</cp:coreProperties>
</file>